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34"/>
  </p:notesMasterIdLst>
  <p:sldIdLst>
    <p:sldId id="306" r:id="rId5"/>
    <p:sldId id="346" r:id="rId6"/>
    <p:sldId id="358" r:id="rId7"/>
    <p:sldId id="343" r:id="rId8"/>
    <p:sldId id="314" r:id="rId9"/>
    <p:sldId id="347" r:id="rId10"/>
    <p:sldId id="315" r:id="rId11"/>
    <p:sldId id="348" r:id="rId12"/>
    <p:sldId id="316" r:id="rId13"/>
    <p:sldId id="360" r:id="rId14"/>
    <p:sldId id="349" r:id="rId15"/>
    <p:sldId id="350" r:id="rId16"/>
    <p:sldId id="359" r:id="rId17"/>
    <p:sldId id="351" r:id="rId18"/>
    <p:sldId id="352" r:id="rId19"/>
    <p:sldId id="361" r:id="rId20"/>
    <p:sldId id="320" r:id="rId21"/>
    <p:sldId id="321" r:id="rId22"/>
    <p:sldId id="322" r:id="rId23"/>
    <p:sldId id="344" r:id="rId24"/>
    <p:sldId id="325" r:id="rId25"/>
    <p:sldId id="327" r:id="rId26"/>
    <p:sldId id="353" r:id="rId27"/>
    <p:sldId id="354" r:id="rId28"/>
    <p:sldId id="355" r:id="rId29"/>
    <p:sldId id="356" r:id="rId30"/>
    <p:sldId id="328" r:id="rId31"/>
    <p:sldId id="357" r:id="rId32"/>
    <p:sldId id="3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4967" autoAdjust="0"/>
  </p:normalViewPr>
  <p:slideViewPr>
    <p:cSldViewPr snapToGrid="0">
      <p:cViewPr varScale="1">
        <p:scale>
          <a:sx n="66" d="100"/>
          <a:sy n="66" d="100"/>
        </p:scale>
        <p:origin x="1406" y="6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8/24/2025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132501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BA45D-B269-BB4A-C852-5B370E7F2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4A601-90D1-019B-46D5-69DB9AE44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BC3CF-2136-34E7-425D-BBAC18D88A5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D9BCC73-7071-D986-5B29-2F947EA0C2E7}"/>
              </a:ext>
            </a:extLst>
          </p:cNvPr>
          <p:cNvSpPr>
            <a:spLocks noGrp="1"/>
          </p:cNvSpPr>
          <p:nvPr>
            <p:ph type="sldNum" sz="quarter" idx="5"/>
          </p:nvPr>
        </p:nvSpPr>
        <p:spPr/>
        <p:txBody>
          <a:bodyPr/>
          <a:lstStyle/>
          <a:p>
            <a:fld id="{D5939589-3E79-4C82-AA4A-FE78234FAA59}" type="slidenum">
              <a:rPr lang="en-US" smtClean="0"/>
              <a:t>12</a:t>
            </a:fld>
            <a:endParaRPr lang="en-US" dirty="0"/>
          </a:p>
        </p:txBody>
      </p:sp>
    </p:spTree>
    <p:extLst>
      <p:ext uri="{BB962C8B-B14F-4D97-AF65-F5344CB8AC3E}">
        <p14:creationId xmlns:p14="http://schemas.microsoft.com/office/powerpoint/2010/main" val="227253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0748-6C1E-4F86-BA94-BC589C01E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0570E-D126-C822-A6DD-50915EA12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C67FA-3FDD-35A8-1764-D345DB7D1E5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EB414F1-8C47-35FE-50CC-4D977B821DC3}"/>
              </a:ext>
            </a:extLst>
          </p:cNvPr>
          <p:cNvSpPr>
            <a:spLocks noGrp="1"/>
          </p:cNvSpPr>
          <p:nvPr>
            <p:ph type="sldNum" sz="quarter" idx="5"/>
          </p:nvPr>
        </p:nvSpPr>
        <p:spPr/>
        <p:txBody>
          <a:bodyPr/>
          <a:lstStyle/>
          <a:p>
            <a:fld id="{D5939589-3E79-4C82-AA4A-FE78234FAA59}" type="slidenum">
              <a:rPr lang="en-US" smtClean="0"/>
              <a:t>13</a:t>
            </a:fld>
            <a:endParaRPr lang="en-US" dirty="0"/>
          </a:p>
        </p:txBody>
      </p:sp>
    </p:spTree>
    <p:extLst>
      <p:ext uri="{BB962C8B-B14F-4D97-AF65-F5344CB8AC3E}">
        <p14:creationId xmlns:p14="http://schemas.microsoft.com/office/powerpoint/2010/main" val="15085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8930-2CB0-398E-A558-84D7B771F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7A9C1-4344-6113-7C4D-55BC15373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39B3F-4781-26E1-7768-8576CD85F41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5C86F8B-F20C-95AA-2570-15733F6F6412}"/>
              </a:ext>
            </a:extLst>
          </p:cNvPr>
          <p:cNvSpPr>
            <a:spLocks noGrp="1"/>
          </p:cNvSpPr>
          <p:nvPr>
            <p:ph type="sldNum" sz="quarter" idx="5"/>
          </p:nvPr>
        </p:nvSpPr>
        <p:spPr/>
        <p:txBody>
          <a:bodyPr/>
          <a:lstStyle/>
          <a:p>
            <a:fld id="{D5939589-3E79-4C82-AA4A-FE78234FAA59}" type="slidenum">
              <a:rPr lang="en-US" smtClean="0"/>
              <a:t>14</a:t>
            </a:fld>
            <a:endParaRPr lang="en-US" dirty="0"/>
          </a:p>
        </p:txBody>
      </p:sp>
    </p:spTree>
    <p:extLst>
      <p:ext uri="{BB962C8B-B14F-4D97-AF65-F5344CB8AC3E}">
        <p14:creationId xmlns:p14="http://schemas.microsoft.com/office/powerpoint/2010/main" val="318673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830D-F4B5-41D2-7C62-0398B7E68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C15C4-4C67-C554-FFCD-57C668A28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80332-08D7-FB9F-6B8D-FE4AEF52F74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81820B8-3E26-5020-5614-D17840193701}"/>
              </a:ext>
            </a:extLst>
          </p:cNvPr>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132982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‘Standby’ power consumption.  Not the problem it was in the past.  New appliances must have minimal standby energy consumption.  Probably more dangerous and difficult trying to get down to the power point to turn them on and off.</a:t>
            </a:r>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400024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17</a:t>
            </a:fld>
            <a:endParaRPr lang="en-US" dirty="0"/>
          </a:p>
        </p:txBody>
      </p:sp>
    </p:spTree>
    <p:extLst>
      <p:ext uri="{BB962C8B-B14F-4D97-AF65-F5344CB8AC3E}">
        <p14:creationId xmlns:p14="http://schemas.microsoft.com/office/powerpoint/2010/main" val="385693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347290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23</a:t>
            </a:fld>
            <a:endParaRPr lang="en-US" dirty="0"/>
          </a:p>
        </p:txBody>
      </p:sp>
    </p:spTree>
    <p:extLst>
      <p:ext uri="{BB962C8B-B14F-4D97-AF65-F5344CB8AC3E}">
        <p14:creationId xmlns:p14="http://schemas.microsoft.com/office/powerpoint/2010/main" val="3738431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24</a:t>
            </a:fld>
            <a:endParaRPr lang="en-US" dirty="0"/>
          </a:p>
        </p:txBody>
      </p:sp>
    </p:spTree>
    <p:extLst>
      <p:ext uri="{BB962C8B-B14F-4D97-AF65-F5344CB8AC3E}">
        <p14:creationId xmlns:p14="http://schemas.microsoft.com/office/powerpoint/2010/main" val="1158531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26</a:t>
            </a:fld>
            <a:endParaRPr lang="en-US" dirty="0"/>
          </a:p>
        </p:txBody>
      </p:sp>
    </p:spTree>
    <p:extLst>
      <p:ext uri="{BB962C8B-B14F-4D97-AF65-F5344CB8AC3E}">
        <p14:creationId xmlns:p14="http://schemas.microsoft.com/office/powerpoint/2010/main" val="411012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0D56C-BDDE-AEB7-E395-BAC7C6304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231D5-F821-D7A4-2F83-DD92F9486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DA029-ED41-364F-3CE7-73094FB9363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AA8BE8-E6C3-F9B9-D1D1-071265E8ED64}"/>
              </a:ext>
            </a:extLst>
          </p:cNvPr>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3751814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167370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199086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74875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8EC5-B4AF-018E-E185-E4F5A5004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23E56-F368-CC2F-0EB7-BA8BF6F1D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70873-D94E-0F77-4BCC-08C71827903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E3054B6-A9E9-73B8-9528-890AD372CBD7}"/>
              </a:ext>
            </a:extLst>
          </p:cNvPr>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89373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121917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BCBF-365D-5EDA-026E-BF9644031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84624-9B55-8DBD-60C5-EF1625583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FED56-6AFE-A5E7-AE06-D845F728462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054ADDC-648C-4ED3-E887-ECC9DB17ECF8}"/>
              </a:ext>
            </a:extLst>
          </p:cNvPr>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176199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6895C-432A-A2FD-74DF-5BFBB84EF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D3421-A7AF-0E08-1487-04582C2EE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8E30E-D624-E2FD-FE39-AD82B7E01AD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B9DAB59-31F4-D9C1-C0BC-8C62058ACB4E}"/>
              </a:ext>
            </a:extLst>
          </p:cNvPr>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146396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318382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allbids.com.au/c/household-goods-electricals-hobbies/dryers/simpson-4kg-clothes-dryer-107482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www.energymadeeasy.gov.au/"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881743" y="594360"/>
            <a:ext cx="6689489" cy="2843784"/>
          </a:xfrm>
        </p:spPr>
        <p:txBody>
          <a:bodyPr>
            <a:normAutofit fontScale="90000"/>
          </a:bodyPr>
          <a:lstStyle/>
          <a:p>
            <a:r>
              <a:rPr lang="en-US" sz="5400" spc="400" dirty="0">
                <a:solidFill>
                  <a:schemeClr val="bg1"/>
                </a:solidFill>
              </a:rPr>
              <a:t>Understanding your electricity bill</a:t>
            </a:r>
            <a:endParaRPr lang="en-US"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1204395" y="5168102"/>
            <a:ext cx="6689489" cy="1197864"/>
          </a:xfrm>
        </p:spPr>
        <p:txBody>
          <a:bodyPr/>
          <a:lstStyle/>
          <a:p>
            <a:r>
              <a:rPr lang="en-US" sz="2400" b="1" dirty="0">
                <a:solidFill>
                  <a:schemeClr val="bg1"/>
                </a:solidFill>
              </a:rPr>
              <a:t>David Neyle</a:t>
            </a:r>
          </a:p>
          <a:p>
            <a:r>
              <a:rPr lang="en-US" sz="2400" b="1" dirty="0"/>
              <a:t>Volunteer Community Energy Coordinator</a:t>
            </a:r>
            <a:endParaRPr lang="en-US" sz="2400" b="1" dirty="0">
              <a:solidFill>
                <a:schemeClr val="bg1"/>
              </a:solidFill>
            </a:endParaRPr>
          </a:p>
          <a:p>
            <a:endParaRPr lang="en-US" dirty="0"/>
          </a:p>
        </p:txBody>
      </p:sp>
      <p:pic>
        <p:nvPicPr>
          <p:cNvPr id="8" name="Picture 7" descr="A circular logo with a solar panel&#10;&#10;Description automatically generated">
            <a:extLst>
              <a:ext uri="{FF2B5EF4-FFF2-40B4-BE49-F238E27FC236}">
                <a16:creationId xmlns:a16="http://schemas.microsoft.com/office/drawing/2014/main" id="{CE7B5647-03D6-5C61-49E8-A330F79F9ADD}"/>
              </a:ext>
            </a:extLst>
          </p:cNvPr>
          <p:cNvPicPr>
            <a:picLocks noChangeAspect="1"/>
          </p:cNvPicPr>
          <p:nvPr/>
        </p:nvPicPr>
        <p:blipFill>
          <a:blip r:embed="rId2"/>
          <a:stretch>
            <a:fillRect/>
          </a:stretch>
        </p:blipFill>
        <p:spPr>
          <a:xfrm>
            <a:off x="8479971" y="86256"/>
            <a:ext cx="3712029" cy="3712029"/>
          </a:xfrm>
          <a:prstGeom prst="rect">
            <a:avLst/>
          </a:prstGeom>
        </p:spPr>
      </p:pic>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8332763-A64B-1697-BFAE-48A2EFF7C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2AF4A-B46D-2BFE-B593-896FECB68092}"/>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287BC6D4-B3C4-1AA0-7F54-5880B741F0EB}"/>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spTree>
    <p:extLst>
      <p:ext uri="{BB962C8B-B14F-4D97-AF65-F5344CB8AC3E}">
        <p14:creationId xmlns:p14="http://schemas.microsoft.com/office/powerpoint/2010/main" val="339482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C0B5B9-D53C-D921-1FF1-FC018D70E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1D67F-5037-0F42-5E17-F4407F804A51}"/>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E371EDEA-7346-D539-E815-3B461E47C46A}"/>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pic>
        <p:nvPicPr>
          <p:cNvPr id="3" name="Picture 2">
            <a:extLst>
              <a:ext uri="{FF2B5EF4-FFF2-40B4-BE49-F238E27FC236}">
                <a16:creationId xmlns:a16="http://schemas.microsoft.com/office/drawing/2014/main" id="{2FBF2EDA-CFDA-A6B8-C75F-7F1702BF4894}"/>
              </a:ext>
            </a:extLst>
          </p:cNvPr>
          <p:cNvPicPr>
            <a:picLocks noChangeAspect="1"/>
          </p:cNvPicPr>
          <p:nvPr/>
        </p:nvPicPr>
        <p:blipFill>
          <a:blip r:embed="rId3"/>
          <a:stretch>
            <a:fillRect/>
          </a:stretch>
        </p:blipFill>
        <p:spPr>
          <a:xfrm>
            <a:off x="1493133" y="1559885"/>
            <a:ext cx="8730761" cy="4042019"/>
          </a:xfrm>
          <a:prstGeom prst="rect">
            <a:avLst/>
          </a:prstGeom>
        </p:spPr>
      </p:pic>
      <p:sp>
        <p:nvSpPr>
          <p:cNvPr id="5" name="TextBox 4">
            <a:extLst>
              <a:ext uri="{FF2B5EF4-FFF2-40B4-BE49-F238E27FC236}">
                <a16:creationId xmlns:a16="http://schemas.microsoft.com/office/drawing/2014/main" id="{44EAADC6-ADA4-D112-F5D8-44B3E6A34FEA}"/>
              </a:ext>
            </a:extLst>
          </p:cNvPr>
          <p:cNvSpPr txBox="1"/>
          <p:nvPr/>
        </p:nvSpPr>
        <p:spPr>
          <a:xfrm>
            <a:off x="1706876" y="5719446"/>
            <a:ext cx="8606790" cy="1015663"/>
          </a:xfrm>
          <a:prstGeom prst="rect">
            <a:avLst/>
          </a:prstGeom>
          <a:noFill/>
        </p:spPr>
        <p:txBody>
          <a:bodyPr wrap="square" rtlCol="0">
            <a:spAutoFit/>
          </a:bodyPr>
          <a:lstStyle/>
          <a:p>
            <a:r>
              <a:rPr lang="en-AU" sz="3200" b="1" dirty="0">
                <a:solidFill>
                  <a:schemeClr val="accent2">
                    <a:lumMod val="75000"/>
                  </a:schemeClr>
                </a:solidFill>
                <a:latin typeface="+mj-lt"/>
                <a:ea typeface="+mj-ea"/>
                <a:cs typeface="+mj-cs"/>
              </a:rPr>
              <a:t>Pool pump</a:t>
            </a:r>
          </a:p>
          <a:p>
            <a:r>
              <a:rPr lang="en-AU" sz="2800" dirty="0">
                <a:solidFill>
                  <a:schemeClr val="accent2">
                    <a:lumMod val="75000"/>
                  </a:schemeClr>
                </a:solidFill>
                <a:latin typeface="+mj-lt"/>
                <a:ea typeface="+mj-ea"/>
                <a:cs typeface="+mj-cs"/>
              </a:rPr>
              <a:t>2.4kW x 3 hours = 7.2kWh</a:t>
            </a:r>
          </a:p>
        </p:txBody>
      </p:sp>
    </p:spTree>
    <p:extLst>
      <p:ext uri="{BB962C8B-B14F-4D97-AF65-F5344CB8AC3E}">
        <p14:creationId xmlns:p14="http://schemas.microsoft.com/office/powerpoint/2010/main" val="23019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D57970-7286-D521-8B63-D7157D53A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FEFE1-3F39-DC0B-13DB-F967FD4D95AD}"/>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7F327DA4-2A76-E00E-0355-4D09341F7CFB}"/>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sp>
        <p:nvSpPr>
          <p:cNvPr id="5" name="TextBox 4">
            <a:extLst>
              <a:ext uri="{FF2B5EF4-FFF2-40B4-BE49-F238E27FC236}">
                <a16:creationId xmlns:a16="http://schemas.microsoft.com/office/drawing/2014/main" id="{C31311C5-F241-2BFA-4742-9895A5A6B809}"/>
              </a:ext>
            </a:extLst>
          </p:cNvPr>
          <p:cNvSpPr txBox="1"/>
          <p:nvPr/>
        </p:nvSpPr>
        <p:spPr>
          <a:xfrm>
            <a:off x="5231126" y="2188203"/>
            <a:ext cx="5791835" cy="2000548"/>
          </a:xfrm>
          <a:prstGeom prst="rect">
            <a:avLst/>
          </a:prstGeom>
          <a:noFill/>
        </p:spPr>
        <p:txBody>
          <a:bodyPr wrap="square" rtlCol="0">
            <a:spAutoFit/>
          </a:bodyPr>
          <a:lstStyle/>
          <a:p>
            <a:r>
              <a:rPr lang="en-AU" sz="3200" b="1" dirty="0">
                <a:solidFill>
                  <a:schemeClr val="accent2">
                    <a:lumMod val="75000"/>
                  </a:schemeClr>
                </a:solidFill>
                <a:latin typeface="+mj-lt"/>
                <a:ea typeface="+mj-ea"/>
                <a:cs typeface="+mj-cs"/>
              </a:rPr>
              <a:t>Resistive Element Hot Water Service</a:t>
            </a:r>
          </a:p>
          <a:p>
            <a:endParaRPr lang="en-AU" sz="3200" b="1"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3kW x 4 hours = 12kWh</a:t>
            </a:r>
          </a:p>
        </p:txBody>
      </p:sp>
      <p:pic>
        <p:nvPicPr>
          <p:cNvPr id="6" name="Picture 5">
            <a:extLst>
              <a:ext uri="{FF2B5EF4-FFF2-40B4-BE49-F238E27FC236}">
                <a16:creationId xmlns:a16="http://schemas.microsoft.com/office/drawing/2014/main" id="{750E3D2A-D08F-A961-B666-4C1B6670808D}"/>
              </a:ext>
            </a:extLst>
          </p:cNvPr>
          <p:cNvPicPr>
            <a:picLocks noChangeAspect="1"/>
          </p:cNvPicPr>
          <p:nvPr/>
        </p:nvPicPr>
        <p:blipFill>
          <a:blip r:embed="rId3"/>
          <a:stretch>
            <a:fillRect/>
          </a:stretch>
        </p:blipFill>
        <p:spPr>
          <a:xfrm>
            <a:off x="1169039" y="1515761"/>
            <a:ext cx="3732836" cy="4977114"/>
          </a:xfrm>
          <a:prstGeom prst="rect">
            <a:avLst/>
          </a:prstGeom>
        </p:spPr>
      </p:pic>
    </p:spTree>
    <p:extLst>
      <p:ext uri="{BB962C8B-B14F-4D97-AF65-F5344CB8AC3E}">
        <p14:creationId xmlns:p14="http://schemas.microsoft.com/office/powerpoint/2010/main" val="26315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4F11BC-F57B-A8D7-D13F-F6E7B6F02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2DA9B-12DE-EBF1-D544-B0740DECFC2B}"/>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0A9046B3-C680-2EB7-D9B0-64DDAEC598BF}"/>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sp>
        <p:nvSpPr>
          <p:cNvPr id="5" name="TextBox 4">
            <a:extLst>
              <a:ext uri="{FF2B5EF4-FFF2-40B4-BE49-F238E27FC236}">
                <a16:creationId xmlns:a16="http://schemas.microsoft.com/office/drawing/2014/main" id="{19D490FF-3B5E-B0D7-EF26-93BE3D4D5BD5}"/>
              </a:ext>
            </a:extLst>
          </p:cNvPr>
          <p:cNvSpPr txBox="1"/>
          <p:nvPr/>
        </p:nvSpPr>
        <p:spPr>
          <a:xfrm>
            <a:off x="5231126" y="2188203"/>
            <a:ext cx="5791835" cy="2862322"/>
          </a:xfrm>
          <a:prstGeom prst="rect">
            <a:avLst/>
          </a:prstGeom>
          <a:noFill/>
        </p:spPr>
        <p:txBody>
          <a:bodyPr wrap="square" rtlCol="0">
            <a:spAutoFit/>
          </a:bodyPr>
          <a:lstStyle/>
          <a:p>
            <a:r>
              <a:rPr lang="en-AU" sz="3200" b="1" dirty="0">
                <a:solidFill>
                  <a:schemeClr val="accent2">
                    <a:lumMod val="75000"/>
                  </a:schemeClr>
                </a:solidFill>
                <a:latin typeface="+mj-lt"/>
                <a:ea typeface="+mj-ea"/>
                <a:cs typeface="+mj-cs"/>
              </a:rPr>
              <a:t>Heating-element Clothes Dryer</a:t>
            </a:r>
          </a:p>
          <a:p>
            <a:endParaRPr lang="en-AU" sz="3200" b="1"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2.4kW x 2 hours = 4.8kWh</a:t>
            </a:r>
          </a:p>
          <a:p>
            <a:endParaRPr lang="en-AU" sz="2800"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 </a:t>
            </a:r>
            <a:r>
              <a:rPr lang="en-AU" sz="2800" b="1" dirty="0">
                <a:solidFill>
                  <a:schemeClr val="accent2">
                    <a:lumMod val="75000"/>
                  </a:schemeClr>
                </a:solidFill>
                <a:latin typeface="+mj-lt"/>
                <a:ea typeface="+mj-ea"/>
                <a:cs typeface="+mj-cs"/>
              </a:rPr>
              <a:t>$1.92</a:t>
            </a:r>
          </a:p>
        </p:txBody>
      </p:sp>
      <p:pic>
        <p:nvPicPr>
          <p:cNvPr id="7" name="Picture 6" descr="A white washing machine on a grey surface&#10;&#10;AI-generated content may be incorrect.">
            <a:extLst>
              <a:ext uri="{FF2B5EF4-FFF2-40B4-BE49-F238E27FC236}">
                <a16:creationId xmlns:a16="http://schemas.microsoft.com/office/drawing/2014/main" id="{C4D09719-1F08-4922-B62A-38E928324F6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2675" y="1461650"/>
            <a:ext cx="4248947" cy="4568760"/>
          </a:xfrm>
          <a:prstGeom prst="rect">
            <a:avLst/>
          </a:prstGeom>
        </p:spPr>
      </p:pic>
    </p:spTree>
    <p:extLst>
      <p:ext uri="{BB962C8B-B14F-4D97-AF65-F5344CB8AC3E}">
        <p14:creationId xmlns:p14="http://schemas.microsoft.com/office/powerpoint/2010/main" val="323184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15ABA7C-7C9D-E361-FD88-89F22D77B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CD5A7-B5D6-9793-C531-9F023E3F282F}"/>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75EAB33C-0F20-2C0B-C579-4492E962F25A}"/>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sp>
        <p:nvSpPr>
          <p:cNvPr id="5" name="TextBox 4">
            <a:extLst>
              <a:ext uri="{FF2B5EF4-FFF2-40B4-BE49-F238E27FC236}">
                <a16:creationId xmlns:a16="http://schemas.microsoft.com/office/drawing/2014/main" id="{479F8580-82D7-FC31-71BC-AACB64130E42}"/>
              </a:ext>
            </a:extLst>
          </p:cNvPr>
          <p:cNvSpPr txBox="1"/>
          <p:nvPr/>
        </p:nvSpPr>
        <p:spPr>
          <a:xfrm>
            <a:off x="5347504" y="1956035"/>
            <a:ext cx="5791835" cy="4093428"/>
          </a:xfrm>
          <a:prstGeom prst="rect">
            <a:avLst/>
          </a:prstGeom>
          <a:noFill/>
        </p:spPr>
        <p:txBody>
          <a:bodyPr wrap="square" rtlCol="0">
            <a:spAutoFit/>
          </a:bodyPr>
          <a:lstStyle/>
          <a:p>
            <a:r>
              <a:rPr lang="en-AU" sz="3200" b="1" dirty="0">
                <a:solidFill>
                  <a:schemeClr val="accent2">
                    <a:lumMod val="75000"/>
                  </a:schemeClr>
                </a:solidFill>
                <a:latin typeface="+mj-lt"/>
                <a:ea typeface="+mj-ea"/>
                <a:cs typeface="+mj-cs"/>
              </a:rPr>
              <a:t>Fan Heater ($19)</a:t>
            </a:r>
          </a:p>
          <a:p>
            <a:endParaRPr lang="en-AU" sz="3200" b="1"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2kW x 6 hours = 12kWh</a:t>
            </a:r>
          </a:p>
          <a:p>
            <a:endParaRPr lang="en-AU" sz="2800"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In three rooms?</a:t>
            </a:r>
          </a:p>
          <a:p>
            <a:endParaRPr lang="en-AU" sz="2800"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12kWh x 3 = 36kWh = $14.40</a:t>
            </a:r>
          </a:p>
          <a:p>
            <a:endParaRPr lang="en-AU" sz="2800" dirty="0">
              <a:solidFill>
                <a:schemeClr val="accent2">
                  <a:lumMod val="75000"/>
                </a:schemeClr>
              </a:solidFill>
              <a:latin typeface="+mj-lt"/>
              <a:ea typeface="+mj-ea"/>
              <a:cs typeface="+mj-cs"/>
            </a:endParaRPr>
          </a:p>
          <a:p>
            <a:r>
              <a:rPr lang="en-AU" sz="2800" dirty="0">
                <a:solidFill>
                  <a:schemeClr val="accent2">
                    <a:lumMod val="75000"/>
                  </a:schemeClr>
                </a:solidFill>
                <a:latin typeface="+mj-lt"/>
                <a:ea typeface="+mj-ea"/>
                <a:cs typeface="+mj-cs"/>
              </a:rPr>
              <a:t>Over 90 days = $1,296</a:t>
            </a:r>
          </a:p>
        </p:txBody>
      </p:sp>
      <p:pic>
        <p:nvPicPr>
          <p:cNvPr id="3" name="Picture 2">
            <a:extLst>
              <a:ext uri="{FF2B5EF4-FFF2-40B4-BE49-F238E27FC236}">
                <a16:creationId xmlns:a16="http://schemas.microsoft.com/office/drawing/2014/main" id="{B80596A2-BC9D-809E-B503-EA23BA8CBF09}"/>
              </a:ext>
            </a:extLst>
          </p:cNvPr>
          <p:cNvPicPr>
            <a:picLocks noChangeAspect="1"/>
          </p:cNvPicPr>
          <p:nvPr/>
        </p:nvPicPr>
        <p:blipFill>
          <a:blip r:embed="rId3"/>
          <a:srcRect l="20183" t="14853" r="16358" b="10549"/>
          <a:stretch>
            <a:fillRect/>
          </a:stretch>
        </p:blipFill>
        <p:spPr>
          <a:xfrm>
            <a:off x="995422" y="1630746"/>
            <a:ext cx="4352082" cy="5116010"/>
          </a:xfrm>
          <a:prstGeom prst="rect">
            <a:avLst/>
          </a:prstGeom>
        </p:spPr>
      </p:pic>
    </p:spTree>
    <p:extLst>
      <p:ext uri="{BB962C8B-B14F-4D97-AF65-F5344CB8AC3E}">
        <p14:creationId xmlns:p14="http://schemas.microsoft.com/office/powerpoint/2010/main" val="30373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A92659-F196-584F-B509-AB0D8384B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009B8-1CF0-C08A-853D-7A91D53EAB1D}"/>
              </a:ext>
            </a:extLst>
          </p:cNvPr>
          <p:cNvSpPr>
            <a:spLocks noGrp="1"/>
          </p:cNvSpPr>
          <p:nvPr>
            <p:ph type="title"/>
          </p:nvPr>
        </p:nvSpPr>
        <p:spPr/>
        <p:txBody>
          <a:bodyPr>
            <a:normAutofit fontScale="90000"/>
          </a:bodyPr>
          <a:lstStyle/>
          <a:p>
            <a:r>
              <a:rPr lang="en-US" sz="5400" dirty="0">
                <a:solidFill>
                  <a:schemeClr val="accent2">
                    <a:lumMod val="75000"/>
                  </a:schemeClr>
                </a:solidFill>
              </a:rPr>
              <a:t>Big electricity energy appliances</a:t>
            </a:r>
            <a:endParaRPr lang="en-US" sz="5400" dirty="0"/>
          </a:p>
        </p:txBody>
      </p:sp>
      <p:sp>
        <p:nvSpPr>
          <p:cNvPr id="4" name="Content Placeholder 3">
            <a:extLst>
              <a:ext uri="{FF2B5EF4-FFF2-40B4-BE49-F238E27FC236}">
                <a16:creationId xmlns:a16="http://schemas.microsoft.com/office/drawing/2014/main" id="{CD2B74BA-2172-E4F1-F055-CC0AB7353733}"/>
              </a:ext>
            </a:extLst>
          </p:cNvPr>
          <p:cNvSpPr>
            <a:spLocks noGrp="1"/>
          </p:cNvSpPr>
          <p:nvPr>
            <p:ph sz="half" idx="2"/>
          </p:nvPr>
        </p:nvSpPr>
        <p:spPr>
          <a:xfrm>
            <a:off x="902676" y="1690688"/>
            <a:ext cx="10571285" cy="4042020"/>
          </a:xfrm>
        </p:spPr>
        <p:txBody>
          <a:bodyPr>
            <a:normAutofit/>
          </a:bodyPr>
          <a:lstStyle/>
          <a:p>
            <a:pPr lvl="1"/>
            <a:endParaRPr lang="en-US" sz="2200" dirty="0"/>
          </a:p>
          <a:p>
            <a:endParaRPr lang="en-US" sz="2000" dirty="0"/>
          </a:p>
        </p:txBody>
      </p:sp>
      <p:sp>
        <p:nvSpPr>
          <p:cNvPr id="5" name="TextBox 4">
            <a:extLst>
              <a:ext uri="{FF2B5EF4-FFF2-40B4-BE49-F238E27FC236}">
                <a16:creationId xmlns:a16="http://schemas.microsoft.com/office/drawing/2014/main" id="{6FB61174-2D1C-EAAC-F9C7-EC5877F9ACE9}"/>
              </a:ext>
            </a:extLst>
          </p:cNvPr>
          <p:cNvSpPr txBox="1"/>
          <p:nvPr/>
        </p:nvSpPr>
        <p:spPr>
          <a:xfrm>
            <a:off x="6379060" y="2013908"/>
            <a:ext cx="5791835" cy="1569660"/>
          </a:xfrm>
          <a:prstGeom prst="rect">
            <a:avLst/>
          </a:prstGeom>
          <a:noFill/>
        </p:spPr>
        <p:txBody>
          <a:bodyPr wrap="square" rtlCol="0">
            <a:spAutoFit/>
          </a:bodyPr>
          <a:lstStyle/>
          <a:p>
            <a:r>
              <a:rPr lang="en-AU" sz="3200" b="1" dirty="0">
                <a:solidFill>
                  <a:schemeClr val="accent2">
                    <a:lumMod val="75000"/>
                  </a:schemeClr>
                </a:solidFill>
                <a:latin typeface="+mj-lt"/>
                <a:ea typeface="+mj-ea"/>
                <a:cs typeface="+mj-cs"/>
              </a:rPr>
              <a:t>Modern refrigerator</a:t>
            </a:r>
          </a:p>
          <a:p>
            <a:endParaRPr lang="en-AU" sz="3200" b="1" dirty="0">
              <a:solidFill>
                <a:schemeClr val="accent2">
                  <a:lumMod val="75000"/>
                </a:schemeClr>
              </a:solidFill>
              <a:latin typeface="+mj-lt"/>
              <a:ea typeface="+mj-ea"/>
              <a:cs typeface="+mj-cs"/>
            </a:endParaRPr>
          </a:p>
          <a:p>
            <a:r>
              <a:rPr lang="en-AU" sz="3200" dirty="0">
                <a:solidFill>
                  <a:schemeClr val="accent2">
                    <a:lumMod val="75000"/>
                  </a:schemeClr>
                </a:solidFill>
                <a:latin typeface="+mj-lt"/>
                <a:ea typeface="+mj-ea"/>
                <a:cs typeface="+mj-cs"/>
              </a:rPr>
              <a:t>About 1kWh – 2kWh per day</a:t>
            </a:r>
          </a:p>
        </p:txBody>
      </p:sp>
      <p:pic>
        <p:nvPicPr>
          <p:cNvPr id="6" name="Picture 5">
            <a:extLst>
              <a:ext uri="{FF2B5EF4-FFF2-40B4-BE49-F238E27FC236}">
                <a16:creationId xmlns:a16="http://schemas.microsoft.com/office/drawing/2014/main" id="{AE4609D3-2C0A-4414-D6E7-A7FA989CB45C}"/>
              </a:ext>
            </a:extLst>
          </p:cNvPr>
          <p:cNvPicPr>
            <a:picLocks noChangeAspect="1"/>
          </p:cNvPicPr>
          <p:nvPr/>
        </p:nvPicPr>
        <p:blipFill>
          <a:blip r:embed="rId3"/>
          <a:stretch>
            <a:fillRect/>
          </a:stretch>
        </p:blipFill>
        <p:spPr>
          <a:xfrm>
            <a:off x="836612" y="1690688"/>
            <a:ext cx="4976330" cy="4976330"/>
          </a:xfrm>
          <a:prstGeom prst="rect">
            <a:avLst/>
          </a:prstGeom>
        </p:spPr>
      </p:pic>
    </p:spTree>
    <p:extLst>
      <p:ext uri="{BB962C8B-B14F-4D97-AF65-F5344CB8AC3E}">
        <p14:creationId xmlns:p14="http://schemas.microsoft.com/office/powerpoint/2010/main" val="85417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ctrTitle"/>
          </p:nvPr>
        </p:nvSpPr>
        <p:spPr>
          <a:xfrm>
            <a:off x="217714" y="535765"/>
            <a:ext cx="9144000" cy="953589"/>
          </a:xfrm>
        </p:spPr>
        <p:txBody>
          <a:bodyPr>
            <a:normAutofit/>
          </a:bodyPr>
          <a:lstStyle/>
          <a:p>
            <a:pPr algn="l"/>
            <a:r>
              <a:rPr lang="en-US" sz="4900" dirty="0">
                <a:solidFill>
                  <a:schemeClr val="accent2">
                    <a:lumMod val="75000"/>
                  </a:schemeClr>
                </a:solidFill>
              </a:rPr>
              <a:t>‘Zombie’ appliances</a:t>
            </a:r>
          </a:p>
        </p:txBody>
      </p:sp>
      <p:pic>
        <p:nvPicPr>
          <p:cNvPr id="6" name="Picture 5">
            <a:extLst>
              <a:ext uri="{FF2B5EF4-FFF2-40B4-BE49-F238E27FC236}">
                <a16:creationId xmlns:a16="http://schemas.microsoft.com/office/drawing/2014/main" id="{C9430697-FCBB-D93A-FFA9-B0D5E923D1A5}"/>
              </a:ext>
            </a:extLst>
          </p:cNvPr>
          <p:cNvPicPr>
            <a:picLocks noChangeAspect="1"/>
          </p:cNvPicPr>
          <p:nvPr/>
        </p:nvPicPr>
        <p:blipFill>
          <a:blip r:embed="rId3"/>
          <a:stretch>
            <a:fillRect/>
          </a:stretch>
        </p:blipFill>
        <p:spPr>
          <a:xfrm>
            <a:off x="8820805" y="206828"/>
            <a:ext cx="3274018" cy="2182133"/>
          </a:xfrm>
          <a:prstGeom prst="rect">
            <a:avLst/>
          </a:prstGeom>
        </p:spPr>
      </p:pic>
      <p:pic>
        <p:nvPicPr>
          <p:cNvPr id="7" name="Picture 6">
            <a:extLst>
              <a:ext uri="{FF2B5EF4-FFF2-40B4-BE49-F238E27FC236}">
                <a16:creationId xmlns:a16="http://schemas.microsoft.com/office/drawing/2014/main" id="{92556D38-2F8D-8508-B381-63F2B9F081D8}"/>
              </a:ext>
            </a:extLst>
          </p:cNvPr>
          <p:cNvPicPr>
            <a:picLocks noChangeAspect="1"/>
          </p:cNvPicPr>
          <p:nvPr/>
        </p:nvPicPr>
        <p:blipFill>
          <a:blip r:embed="rId4"/>
          <a:stretch>
            <a:fillRect/>
          </a:stretch>
        </p:blipFill>
        <p:spPr>
          <a:xfrm>
            <a:off x="654730" y="2843535"/>
            <a:ext cx="3100841" cy="3100841"/>
          </a:xfrm>
          <a:prstGeom prst="rect">
            <a:avLst/>
          </a:prstGeom>
        </p:spPr>
      </p:pic>
      <p:pic>
        <p:nvPicPr>
          <p:cNvPr id="8" name="Picture 7">
            <a:extLst>
              <a:ext uri="{FF2B5EF4-FFF2-40B4-BE49-F238E27FC236}">
                <a16:creationId xmlns:a16="http://schemas.microsoft.com/office/drawing/2014/main" id="{94DC1638-7CA6-0BBD-32BF-ACCE3CA198F8}"/>
              </a:ext>
            </a:extLst>
          </p:cNvPr>
          <p:cNvPicPr>
            <a:picLocks noChangeAspect="1"/>
          </p:cNvPicPr>
          <p:nvPr/>
        </p:nvPicPr>
        <p:blipFill>
          <a:blip r:embed="rId5"/>
          <a:stretch>
            <a:fillRect/>
          </a:stretch>
        </p:blipFill>
        <p:spPr>
          <a:xfrm>
            <a:off x="4217207" y="4842521"/>
            <a:ext cx="4034166" cy="1808651"/>
          </a:xfrm>
          <a:prstGeom prst="rect">
            <a:avLst/>
          </a:prstGeom>
        </p:spPr>
      </p:pic>
      <p:pic>
        <p:nvPicPr>
          <p:cNvPr id="9" name="Picture 8">
            <a:extLst>
              <a:ext uri="{FF2B5EF4-FFF2-40B4-BE49-F238E27FC236}">
                <a16:creationId xmlns:a16="http://schemas.microsoft.com/office/drawing/2014/main" id="{0567A6A6-D4BD-F55F-B990-355507CE3A3D}"/>
              </a:ext>
            </a:extLst>
          </p:cNvPr>
          <p:cNvPicPr>
            <a:picLocks noChangeAspect="1"/>
          </p:cNvPicPr>
          <p:nvPr/>
        </p:nvPicPr>
        <p:blipFill>
          <a:blip r:embed="rId6"/>
          <a:stretch>
            <a:fillRect/>
          </a:stretch>
        </p:blipFill>
        <p:spPr>
          <a:xfrm>
            <a:off x="8527951" y="3542942"/>
            <a:ext cx="3551113" cy="2182133"/>
          </a:xfrm>
          <a:prstGeom prst="rect">
            <a:avLst/>
          </a:prstGeom>
        </p:spPr>
      </p:pic>
      <p:sp>
        <p:nvSpPr>
          <p:cNvPr id="3" name="TextBox 2">
            <a:extLst>
              <a:ext uri="{FF2B5EF4-FFF2-40B4-BE49-F238E27FC236}">
                <a16:creationId xmlns:a16="http://schemas.microsoft.com/office/drawing/2014/main" id="{8E914711-9053-E3F1-F2A3-D8B3A2AD3728}"/>
              </a:ext>
            </a:extLst>
          </p:cNvPr>
          <p:cNvSpPr txBox="1"/>
          <p:nvPr/>
        </p:nvSpPr>
        <p:spPr>
          <a:xfrm>
            <a:off x="457200" y="1725930"/>
            <a:ext cx="8446770" cy="1411669"/>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AU" sz="2200" dirty="0"/>
              <a:t>Appliances that continue to draw electricity when powered down (STANDBY MODE)</a:t>
            </a:r>
          </a:p>
          <a:p>
            <a:pPr marL="228600" indent="-228600">
              <a:lnSpc>
                <a:spcPct val="90000"/>
              </a:lnSpc>
              <a:spcBef>
                <a:spcPts val="1000"/>
              </a:spcBef>
              <a:buFont typeface="Arial" panose="020B0604020202020204" pitchFamily="34" charset="0"/>
              <a:buChar char="•"/>
            </a:pPr>
            <a:r>
              <a:rPr lang="en-AU" sz="2200" dirty="0"/>
              <a:t>Very small overall impact on your bill</a:t>
            </a:r>
          </a:p>
          <a:p>
            <a:endParaRPr lang="en-AU" dirty="0"/>
          </a:p>
        </p:txBody>
      </p:sp>
    </p:spTree>
    <p:extLst>
      <p:ext uri="{BB962C8B-B14F-4D97-AF65-F5344CB8AC3E}">
        <p14:creationId xmlns:p14="http://schemas.microsoft.com/office/powerpoint/2010/main" val="1200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Supply charge</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6" y="1690688"/>
            <a:ext cx="10571285" cy="5013446"/>
          </a:xfrm>
        </p:spPr>
        <p:txBody>
          <a:bodyPr>
            <a:normAutofit fontScale="92500" lnSpcReduction="10000"/>
          </a:bodyPr>
          <a:lstStyle/>
          <a:p>
            <a:r>
              <a:rPr lang="en-US" sz="2600" dirty="0"/>
              <a:t>Fixed amount, regardless of how much electricity you use</a:t>
            </a:r>
          </a:p>
          <a:p>
            <a:endParaRPr lang="en-US" sz="2600" dirty="0"/>
          </a:p>
          <a:p>
            <a:r>
              <a:rPr lang="en-US" sz="2600" dirty="0"/>
              <a:t>Pays for “poles and wires” – electricity distribution and administration costs</a:t>
            </a:r>
          </a:p>
          <a:p>
            <a:endParaRPr lang="en-US" sz="2600" dirty="0"/>
          </a:p>
          <a:p>
            <a:r>
              <a:rPr lang="en-US" sz="2600" dirty="0"/>
              <a:t>Currently about $2.00/day </a:t>
            </a:r>
          </a:p>
          <a:p>
            <a:pPr lvl="1"/>
            <a:r>
              <a:rPr lang="en-US" sz="2200" dirty="0">
                <a:solidFill>
                  <a:schemeClr val="accent2"/>
                </a:solidFill>
              </a:rPr>
              <a:t>$2.00 x 365 = ~ $720 year</a:t>
            </a:r>
          </a:p>
          <a:p>
            <a:pPr lvl="1"/>
            <a:endParaRPr lang="en-US" sz="2200" dirty="0">
              <a:solidFill>
                <a:schemeClr val="accent2"/>
              </a:solidFill>
            </a:endParaRPr>
          </a:p>
          <a:p>
            <a:r>
              <a:rPr lang="en-US" sz="2600" dirty="0"/>
              <a:t>If you have ‘off-peak’ hot water </a:t>
            </a:r>
            <a:r>
              <a:rPr lang="en-US" sz="2600" dirty="0">
                <a:solidFill>
                  <a:schemeClr val="accent2"/>
                </a:solidFill>
              </a:rPr>
              <a:t>(controlled load), </a:t>
            </a:r>
            <a:r>
              <a:rPr lang="en-US" sz="2600" dirty="0"/>
              <a:t>then about 20c/day is included in your supply charge.  If you don’t have OPHW then your supply charge will be about 20c/day cheaper</a:t>
            </a:r>
          </a:p>
          <a:p>
            <a:endParaRPr lang="en-US" sz="2600" dirty="0"/>
          </a:p>
          <a:p>
            <a:r>
              <a:rPr lang="en-US" sz="2600" dirty="0"/>
              <a:t>Can’t be avoided unless you disconnect from the electricity grid.</a:t>
            </a:r>
          </a:p>
          <a:p>
            <a:endParaRPr lang="en-US" sz="2200" dirty="0"/>
          </a:p>
          <a:p>
            <a:pPr marL="0" indent="0">
              <a:buNone/>
            </a:pPr>
            <a:endParaRPr lang="en-US" sz="2000" dirty="0"/>
          </a:p>
        </p:txBody>
      </p:sp>
    </p:spTree>
    <p:extLst>
      <p:ext uri="{BB962C8B-B14F-4D97-AF65-F5344CB8AC3E}">
        <p14:creationId xmlns:p14="http://schemas.microsoft.com/office/powerpoint/2010/main" val="31687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Tariffs</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7" y="1619250"/>
            <a:ext cx="10515600" cy="5084884"/>
          </a:xfrm>
        </p:spPr>
        <p:txBody>
          <a:bodyPr>
            <a:normAutofit lnSpcReduction="10000"/>
          </a:bodyPr>
          <a:lstStyle/>
          <a:p>
            <a:r>
              <a:rPr lang="en-US" sz="2200" dirty="0"/>
              <a:t>What you pay per kWh – usage</a:t>
            </a:r>
          </a:p>
          <a:p>
            <a:r>
              <a:rPr lang="en-US" sz="2200" dirty="0"/>
              <a:t>There are a range of tariffs that you may or may not be using.</a:t>
            </a:r>
          </a:p>
          <a:p>
            <a:r>
              <a:rPr lang="en-US" sz="2200" dirty="0"/>
              <a:t>Fixed tariff – most common</a:t>
            </a:r>
          </a:p>
          <a:p>
            <a:pPr lvl="1"/>
            <a:r>
              <a:rPr lang="en-US" sz="2000" dirty="0">
                <a:solidFill>
                  <a:schemeClr val="accent2"/>
                </a:solidFill>
              </a:rPr>
              <a:t>~ 40c/kWh</a:t>
            </a:r>
          </a:p>
          <a:p>
            <a:pPr lvl="1"/>
            <a:r>
              <a:rPr lang="en-US" sz="2000" dirty="0">
                <a:solidFill>
                  <a:schemeClr val="accent2"/>
                </a:solidFill>
              </a:rPr>
              <a:t>Applies all day (24h /7 days week)</a:t>
            </a:r>
          </a:p>
          <a:p>
            <a:pPr lvl="1"/>
            <a:endParaRPr lang="en-US" sz="2000" dirty="0"/>
          </a:p>
          <a:p>
            <a:r>
              <a:rPr lang="en-US" sz="2200" dirty="0"/>
              <a:t>Controlled Load</a:t>
            </a:r>
          </a:p>
          <a:p>
            <a:pPr lvl="1"/>
            <a:r>
              <a:rPr lang="en-US" sz="2000" dirty="0">
                <a:solidFill>
                  <a:schemeClr val="accent2"/>
                </a:solidFill>
              </a:rPr>
              <a:t>~ 20c/kWh (OP hot water)</a:t>
            </a:r>
          </a:p>
          <a:p>
            <a:pPr lvl="1"/>
            <a:r>
              <a:rPr lang="en-US" sz="2000" dirty="0">
                <a:solidFill>
                  <a:schemeClr val="accent2"/>
                </a:solidFill>
              </a:rPr>
              <a:t>Supply is disconnected during peak periods</a:t>
            </a:r>
          </a:p>
          <a:p>
            <a:pPr lvl="1"/>
            <a:r>
              <a:rPr lang="en-US" sz="2000" dirty="0">
                <a:solidFill>
                  <a:schemeClr val="accent2"/>
                </a:solidFill>
              </a:rPr>
              <a:t>You are given the discounted tariff to compensate for not having electricity available during peak periods</a:t>
            </a:r>
          </a:p>
          <a:p>
            <a:endParaRPr lang="en-US" sz="2200" dirty="0"/>
          </a:p>
          <a:p>
            <a:pPr marL="0" indent="0">
              <a:buNone/>
            </a:pPr>
            <a:r>
              <a:rPr lang="en-US" sz="2200" dirty="0"/>
              <a:t>These types of tariffs have been around for many years and are what people are most accustomed to seeing on their bill.</a:t>
            </a:r>
            <a:br>
              <a:rPr lang="en-US" sz="2200" dirty="0"/>
            </a:br>
            <a:endParaRPr lang="en-US" sz="2200" dirty="0"/>
          </a:p>
          <a:p>
            <a:endParaRPr lang="en-US" sz="2000" dirty="0"/>
          </a:p>
        </p:txBody>
      </p:sp>
    </p:spTree>
    <p:extLst>
      <p:ext uri="{BB962C8B-B14F-4D97-AF65-F5344CB8AC3E}">
        <p14:creationId xmlns:p14="http://schemas.microsoft.com/office/powerpoint/2010/main" val="204084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Tariffs</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7" y="1619250"/>
            <a:ext cx="10515600" cy="5084884"/>
          </a:xfrm>
        </p:spPr>
        <p:txBody>
          <a:bodyPr>
            <a:normAutofit fontScale="85000" lnSpcReduction="20000"/>
          </a:bodyPr>
          <a:lstStyle/>
          <a:p>
            <a:r>
              <a:rPr lang="en-US" sz="2800" b="1" dirty="0">
                <a:solidFill>
                  <a:schemeClr val="tx2">
                    <a:lumMod val="50000"/>
                    <a:lumOff val="50000"/>
                  </a:schemeClr>
                </a:solidFill>
              </a:rPr>
              <a:t>Time of use tariffs</a:t>
            </a:r>
          </a:p>
          <a:p>
            <a:endParaRPr lang="en-US" sz="2200" dirty="0"/>
          </a:p>
          <a:p>
            <a:r>
              <a:rPr lang="en-US" sz="2600" dirty="0"/>
              <a:t>A more recent innovation to encourage users to manage their use of electricity to assist the generators and distributors to manage the network.</a:t>
            </a:r>
          </a:p>
          <a:p>
            <a:endParaRPr lang="en-US" sz="2600" dirty="0"/>
          </a:p>
          <a:p>
            <a:r>
              <a:rPr lang="en-US" sz="2600" dirty="0"/>
              <a:t>Introduces three new tariffs:</a:t>
            </a:r>
          </a:p>
          <a:p>
            <a:pPr lvl="1"/>
            <a:r>
              <a:rPr lang="en-US" sz="2200" dirty="0">
                <a:solidFill>
                  <a:schemeClr val="accent2"/>
                </a:solidFill>
              </a:rPr>
              <a:t>Peak		~ 45c / kWh</a:t>
            </a:r>
          </a:p>
          <a:p>
            <a:pPr lvl="1"/>
            <a:r>
              <a:rPr lang="en-US" sz="2200" dirty="0">
                <a:solidFill>
                  <a:schemeClr val="accent2"/>
                </a:solidFill>
              </a:rPr>
              <a:t>Shoulder		~ 40c / kWh</a:t>
            </a:r>
          </a:p>
          <a:p>
            <a:pPr lvl="1"/>
            <a:r>
              <a:rPr lang="en-US" sz="2200" dirty="0">
                <a:solidFill>
                  <a:schemeClr val="accent2"/>
                </a:solidFill>
              </a:rPr>
              <a:t>Off-peak (different to OP hot water tariff)	~ 30c / kWh</a:t>
            </a:r>
          </a:p>
          <a:p>
            <a:pPr lvl="1"/>
            <a:endParaRPr lang="en-US" sz="2200" dirty="0">
              <a:solidFill>
                <a:schemeClr val="accent2"/>
              </a:solidFill>
            </a:endParaRPr>
          </a:p>
          <a:p>
            <a:r>
              <a:rPr lang="en-US" sz="2600" dirty="0"/>
              <a:t>Could be advantageous if you really focus on managing when you use electricity</a:t>
            </a:r>
          </a:p>
          <a:p>
            <a:endParaRPr lang="en-US" sz="2600" dirty="0"/>
          </a:p>
          <a:p>
            <a:r>
              <a:rPr lang="en-US" sz="2600" dirty="0"/>
              <a:t>Most people are being transferred to these plans, which might end up costing you more!</a:t>
            </a:r>
            <a:endParaRPr lang="en-US" sz="2200" dirty="0"/>
          </a:p>
          <a:p>
            <a:endParaRPr lang="en-US" sz="2000" dirty="0"/>
          </a:p>
        </p:txBody>
      </p:sp>
    </p:spTree>
    <p:extLst>
      <p:ext uri="{BB962C8B-B14F-4D97-AF65-F5344CB8AC3E}">
        <p14:creationId xmlns:p14="http://schemas.microsoft.com/office/powerpoint/2010/main" val="3691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Reading your electricity bill</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7" y="2105758"/>
            <a:ext cx="5285642" cy="4598376"/>
          </a:xfrm>
        </p:spPr>
        <p:txBody>
          <a:bodyPr>
            <a:normAutofit/>
          </a:bodyPr>
          <a:lstStyle/>
          <a:p>
            <a:r>
              <a:rPr lang="en-US" sz="3200" dirty="0"/>
              <a:t>It can appear quite confusing!</a:t>
            </a:r>
          </a:p>
          <a:p>
            <a:endParaRPr lang="en-US" sz="3200" dirty="0"/>
          </a:p>
          <a:p>
            <a:r>
              <a:rPr lang="en-US" sz="3200" dirty="0"/>
              <a:t>Important to understand what you are paying for so you can manage it</a:t>
            </a:r>
          </a:p>
          <a:p>
            <a:endParaRPr lang="en-US" sz="2200" dirty="0"/>
          </a:p>
          <a:p>
            <a:pPr marL="0" indent="0">
              <a:buNone/>
            </a:pPr>
            <a:br>
              <a:rPr lang="en-US" sz="2200" dirty="0"/>
            </a:br>
            <a:endParaRPr lang="en-US" sz="2200" dirty="0"/>
          </a:p>
          <a:p>
            <a:endParaRPr lang="en-US" sz="2000" dirty="0"/>
          </a:p>
        </p:txBody>
      </p:sp>
      <p:pic>
        <p:nvPicPr>
          <p:cNvPr id="1026" name="Picture 2" descr="Understanding your electricity bill - Capitol BCA - Follow the leader">
            <a:extLst>
              <a:ext uri="{FF2B5EF4-FFF2-40B4-BE49-F238E27FC236}">
                <a16:creationId xmlns:a16="http://schemas.microsoft.com/office/drawing/2014/main" id="{AE3880BD-716E-FB70-4662-ACC0A17C5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318" y="1811844"/>
            <a:ext cx="5574323" cy="418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47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Time of Use – Essential Energy</a:t>
            </a:r>
          </a:p>
        </p:txBody>
      </p:sp>
      <p:pic>
        <p:nvPicPr>
          <p:cNvPr id="9" name="Picture 8">
            <a:extLst>
              <a:ext uri="{FF2B5EF4-FFF2-40B4-BE49-F238E27FC236}">
                <a16:creationId xmlns:a16="http://schemas.microsoft.com/office/drawing/2014/main" id="{E1AB5B3E-E4E0-F92D-25C5-025150EFA279}"/>
              </a:ext>
            </a:extLst>
          </p:cNvPr>
          <p:cNvPicPr>
            <a:picLocks noChangeAspect="1"/>
          </p:cNvPicPr>
          <p:nvPr/>
        </p:nvPicPr>
        <p:blipFill rotWithShape="1">
          <a:blip r:embed="rId2"/>
          <a:srcRect l="38191" t="29496" r="42201" b="20925"/>
          <a:stretch/>
        </p:blipFill>
        <p:spPr>
          <a:xfrm>
            <a:off x="4005944" y="1345662"/>
            <a:ext cx="3831771" cy="5147213"/>
          </a:xfrm>
          <a:prstGeom prst="rect">
            <a:avLst/>
          </a:prstGeom>
        </p:spPr>
      </p:pic>
    </p:spTree>
    <p:extLst>
      <p:ext uri="{BB962C8B-B14F-4D97-AF65-F5344CB8AC3E}">
        <p14:creationId xmlns:p14="http://schemas.microsoft.com/office/powerpoint/2010/main" val="47214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Feed-In Tariff</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7" y="1619250"/>
            <a:ext cx="10515600" cy="5084884"/>
          </a:xfrm>
        </p:spPr>
        <p:txBody>
          <a:bodyPr>
            <a:normAutofit/>
          </a:bodyPr>
          <a:lstStyle/>
          <a:p>
            <a:r>
              <a:rPr lang="en-US" sz="2400" dirty="0"/>
              <a:t>What you are paid for selling your generated electricity back to the retailer</a:t>
            </a:r>
          </a:p>
          <a:p>
            <a:endParaRPr lang="en-US" sz="2400" dirty="0">
              <a:solidFill>
                <a:schemeClr val="accent2"/>
              </a:solidFill>
            </a:endParaRPr>
          </a:p>
          <a:p>
            <a:r>
              <a:rPr lang="en-US" sz="2400" dirty="0"/>
              <a:t>Usually, excess solar electricity</a:t>
            </a:r>
          </a:p>
          <a:p>
            <a:endParaRPr lang="en-US" sz="2400" dirty="0"/>
          </a:p>
          <a:p>
            <a:r>
              <a:rPr lang="en-US" sz="2400" dirty="0"/>
              <a:t>Very low = ~5c kWh</a:t>
            </a:r>
          </a:p>
          <a:p>
            <a:endParaRPr lang="en-US" sz="2400" dirty="0">
              <a:solidFill>
                <a:schemeClr val="accent2"/>
              </a:solidFill>
            </a:endParaRPr>
          </a:p>
          <a:p>
            <a:pPr lvl="1"/>
            <a:r>
              <a:rPr lang="en-US" sz="2400" dirty="0">
                <a:solidFill>
                  <a:schemeClr val="accent2"/>
                </a:solidFill>
              </a:rPr>
              <a:t>5kW x 8 hours x $0.05 = $2/day (at best!)</a:t>
            </a:r>
          </a:p>
          <a:p>
            <a:endParaRPr lang="en-US" sz="2000" dirty="0">
              <a:solidFill>
                <a:schemeClr val="accent2"/>
              </a:solidFill>
            </a:endParaRPr>
          </a:p>
          <a:p>
            <a:pPr marL="457200" lvl="1" indent="0">
              <a:buNone/>
            </a:pPr>
            <a:br>
              <a:rPr lang="en-US" sz="2000" dirty="0"/>
            </a:br>
            <a:endParaRPr lang="en-US" sz="2000" dirty="0"/>
          </a:p>
          <a:p>
            <a:endParaRPr lang="en-US" sz="2000" dirty="0"/>
          </a:p>
        </p:txBody>
      </p:sp>
    </p:spTree>
    <p:extLst>
      <p:ext uri="{BB962C8B-B14F-4D97-AF65-F5344CB8AC3E}">
        <p14:creationId xmlns:p14="http://schemas.microsoft.com/office/powerpoint/2010/main" val="29161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28B942-2956-DED0-592F-844160AB0023}"/>
              </a:ext>
            </a:extLst>
          </p:cNvPr>
          <p:cNvPicPr>
            <a:picLocks noChangeAspect="1"/>
          </p:cNvPicPr>
          <p:nvPr/>
        </p:nvPicPr>
        <p:blipFill>
          <a:blip r:embed="rId2"/>
          <a:stretch>
            <a:fillRect/>
          </a:stretch>
        </p:blipFill>
        <p:spPr>
          <a:xfrm>
            <a:off x="1345995" y="775896"/>
            <a:ext cx="8687738" cy="4024703"/>
          </a:xfrm>
          <a:prstGeom prst="rect">
            <a:avLst/>
          </a:prstGeom>
        </p:spPr>
      </p:pic>
      <p:sp>
        <p:nvSpPr>
          <p:cNvPr id="5" name="Rectangle: Rounded Corners 4">
            <a:extLst>
              <a:ext uri="{FF2B5EF4-FFF2-40B4-BE49-F238E27FC236}">
                <a16:creationId xmlns:a16="http://schemas.microsoft.com/office/drawing/2014/main" id="{F85D4A35-3278-21C4-FF5C-2776F3E8A08C}"/>
              </a:ext>
            </a:extLst>
          </p:cNvPr>
          <p:cNvSpPr/>
          <p:nvPr/>
        </p:nvSpPr>
        <p:spPr>
          <a:xfrm>
            <a:off x="6096000" y="4390000"/>
            <a:ext cx="2155371" cy="429209"/>
          </a:xfrm>
          <a:prstGeom prst="roundRect">
            <a:avLst/>
          </a:prstGeom>
          <a:noFill/>
          <a:ln w="63500">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nvGrpSpPr>
          <p:cNvPr id="10" name="Group 9">
            <a:extLst>
              <a:ext uri="{FF2B5EF4-FFF2-40B4-BE49-F238E27FC236}">
                <a16:creationId xmlns:a16="http://schemas.microsoft.com/office/drawing/2014/main" id="{2E4184F2-72BE-3553-7A71-BB083C5D2E41}"/>
              </a:ext>
            </a:extLst>
          </p:cNvPr>
          <p:cNvGrpSpPr/>
          <p:nvPr/>
        </p:nvGrpSpPr>
        <p:grpSpPr>
          <a:xfrm>
            <a:off x="8325853" y="4217014"/>
            <a:ext cx="2520152" cy="646331"/>
            <a:chOff x="8964277" y="2141916"/>
            <a:chExt cx="2520152" cy="646331"/>
          </a:xfrm>
        </p:grpSpPr>
        <p:cxnSp>
          <p:nvCxnSpPr>
            <p:cNvPr id="6" name="Straight Arrow Connector 5">
              <a:extLst>
                <a:ext uri="{FF2B5EF4-FFF2-40B4-BE49-F238E27FC236}">
                  <a16:creationId xmlns:a16="http://schemas.microsoft.com/office/drawing/2014/main" id="{97542135-0A5B-DA65-12A6-AE29B3105EA0}"/>
                </a:ext>
              </a:extLst>
            </p:cNvPr>
            <p:cNvCxnSpPr>
              <a:cxnSpLocks/>
            </p:cNvCxnSpPr>
            <p:nvPr/>
          </p:nvCxnSpPr>
          <p:spPr>
            <a:xfrm flipH="1">
              <a:off x="8964277" y="2519214"/>
              <a:ext cx="48308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968671-9967-A2E7-B228-45F1CBDADB40}"/>
                </a:ext>
              </a:extLst>
            </p:cNvPr>
            <p:cNvSpPr txBox="1"/>
            <p:nvPr/>
          </p:nvSpPr>
          <p:spPr>
            <a:xfrm>
              <a:off x="9448800" y="2141916"/>
              <a:ext cx="2035629" cy="646331"/>
            </a:xfrm>
            <a:prstGeom prst="rect">
              <a:avLst/>
            </a:prstGeom>
            <a:solidFill>
              <a:schemeClr val="accent1">
                <a:lumMod val="20000"/>
                <a:lumOff val="80000"/>
              </a:schemeClr>
            </a:solidFill>
          </p:spPr>
          <p:txBody>
            <a:bodyPr wrap="square" rtlCol="0">
              <a:spAutoFit/>
            </a:bodyPr>
            <a:lstStyle/>
            <a:p>
              <a:r>
                <a:rPr lang="en-AU" b="1" i="0" dirty="0">
                  <a:solidFill>
                    <a:srgbClr val="202124"/>
                  </a:solidFill>
                  <a:effectLst/>
                  <a:latin typeface="arial" panose="020B0604020202020204" pitchFamily="34" charset="0"/>
                </a:rPr>
                <a:t>National Meter Identifier</a:t>
              </a:r>
              <a:r>
                <a:rPr lang="en-AU" b="0" i="0" dirty="0">
                  <a:solidFill>
                    <a:srgbClr val="202124"/>
                  </a:solidFill>
                  <a:effectLst/>
                  <a:latin typeface="arial" panose="020B0604020202020204" pitchFamily="34" charset="0"/>
                </a:rPr>
                <a:t> (NMI)</a:t>
              </a:r>
              <a:endParaRPr lang="en-AU" dirty="0"/>
            </a:p>
          </p:txBody>
        </p:sp>
      </p:grpSp>
    </p:spTree>
    <p:extLst>
      <p:ext uri="{BB962C8B-B14F-4D97-AF65-F5344CB8AC3E}">
        <p14:creationId xmlns:p14="http://schemas.microsoft.com/office/powerpoint/2010/main" val="2382151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08004AF-24CD-BF4C-F90A-B68FDC2E3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8C55E-A1B6-C79D-3A88-8039039D4699}"/>
              </a:ext>
            </a:extLst>
          </p:cNvPr>
          <p:cNvSpPr>
            <a:spLocks noGrp="1"/>
          </p:cNvSpPr>
          <p:nvPr>
            <p:ph type="title"/>
          </p:nvPr>
        </p:nvSpPr>
        <p:spPr/>
        <p:txBody>
          <a:bodyPr>
            <a:normAutofit fontScale="90000"/>
          </a:bodyPr>
          <a:lstStyle/>
          <a:p>
            <a:r>
              <a:rPr lang="en-US" sz="5400" dirty="0"/>
              <a:t>What is the meter/register reading?</a:t>
            </a:r>
          </a:p>
        </p:txBody>
      </p:sp>
      <p:pic>
        <p:nvPicPr>
          <p:cNvPr id="3" name="Picture 2">
            <a:extLst>
              <a:ext uri="{FF2B5EF4-FFF2-40B4-BE49-F238E27FC236}">
                <a16:creationId xmlns:a16="http://schemas.microsoft.com/office/drawing/2014/main" id="{E3153157-1F5C-415F-7B7D-B2AEB5C0C5DE}"/>
              </a:ext>
            </a:extLst>
          </p:cNvPr>
          <p:cNvPicPr>
            <a:picLocks noChangeAspect="1"/>
          </p:cNvPicPr>
          <p:nvPr/>
        </p:nvPicPr>
        <p:blipFill>
          <a:blip r:embed="rId3"/>
          <a:stretch>
            <a:fillRect/>
          </a:stretch>
        </p:blipFill>
        <p:spPr>
          <a:xfrm>
            <a:off x="839788" y="2069554"/>
            <a:ext cx="5620157" cy="3532670"/>
          </a:xfrm>
          <a:prstGeom prst="rect">
            <a:avLst/>
          </a:prstGeom>
        </p:spPr>
      </p:pic>
      <p:sp>
        <p:nvSpPr>
          <p:cNvPr id="5" name="TextBox 4">
            <a:extLst>
              <a:ext uri="{FF2B5EF4-FFF2-40B4-BE49-F238E27FC236}">
                <a16:creationId xmlns:a16="http://schemas.microsoft.com/office/drawing/2014/main" id="{53F39F3C-45C9-5AE1-9A1B-41909F9E06F8}"/>
              </a:ext>
            </a:extLst>
          </p:cNvPr>
          <p:cNvSpPr txBox="1"/>
          <p:nvPr/>
        </p:nvSpPr>
        <p:spPr>
          <a:xfrm>
            <a:off x="969209" y="5843617"/>
            <a:ext cx="5032084" cy="584775"/>
          </a:xfrm>
          <a:prstGeom prst="rect">
            <a:avLst/>
          </a:prstGeom>
          <a:noFill/>
        </p:spPr>
        <p:txBody>
          <a:bodyPr wrap="square" rtlCol="0">
            <a:spAutoFit/>
          </a:bodyPr>
          <a:lstStyle/>
          <a:p>
            <a:pPr algn="ctr"/>
            <a:r>
              <a:rPr lang="en-AU" sz="3200" dirty="0">
                <a:solidFill>
                  <a:schemeClr val="accent2"/>
                </a:solidFill>
              </a:rPr>
              <a:t>Smart Meter</a:t>
            </a:r>
          </a:p>
        </p:txBody>
      </p:sp>
      <p:pic>
        <p:nvPicPr>
          <p:cNvPr id="8" name="Picture 7">
            <a:extLst>
              <a:ext uri="{FF2B5EF4-FFF2-40B4-BE49-F238E27FC236}">
                <a16:creationId xmlns:a16="http://schemas.microsoft.com/office/drawing/2014/main" id="{998DDCBA-C7A3-91D1-A63E-87B527790017}"/>
              </a:ext>
            </a:extLst>
          </p:cNvPr>
          <p:cNvPicPr>
            <a:picLocks noChangeAspect="1"/>
          </p:cNvPicPr>
          <p:nvPr/>
        </p:nvPicPr>
        <p:blipFill>
          <a:blip r:embed="rId4"/>
          <a:stretch>
            <a:fillRect/>
          </a:stretch>
        </p:blipFill>
        <p:spPr>
          <a:xfrm>
            <a:off x="6779082" y="2069554"/>
            <a:ext cx="5032084" cy="3774063"/>
          </a:xfrm>
          <a:prstGeom prst="rect">
            <a:avLst/>
          </a:prstGeom>
        </p:spPr>
      </p:pic>
      <p:sp>
        <p:nvSpPr>
          <p:cNvPr id="9" name="TextBox 8">
            <a:extLst>
              <a:ext uri="{FF2B5EF4-FFF2-40B4-BE49-F238E27FC236}">
                <a16:creationId xmlns:a16="http://schemas.microsoft.com/office/drawing/2014/main" id="{126F7802-0C3E-5DD0-5897-4E7333871B2F}"/>
              </a:ext>
            </a:extLst>
          </p:cNvPr>
          <p:cNvSpPr txBox="1"/>
          <p:nvPr/>
        </p:nvSpPr>
        <p:spPr>
          <a:xfrm>
            <a:off x="6779082" y="6028812"/>
            <a:ext cx="5032084" cy="584775"/>
          </a:xfrm>
          <a:prstGeom prst="rect">
            <a:avLst/>
          </a:prstGeom>
          <a:noFill/>
        </p:spPr>
        <p:txBody>
          <a:bodyPr wrap="square" rtlCol="0">
            <a:spAutoFit/>
          </a:bodyPr>
          <a:lstStyle/>
          <a:p>
            <a:pPr algn="ctr"/>
            <a:r>
              <a:rPr lang="en-AU" sz="3200" dirty="0">
                <a:solidFill>
                  <a:schemeClr val="accent2"/>
                </a:solidFill>
              </a:rPr>
              <a:t>Analogue Meter</a:t>
            </a:r>
          </a:p>
        </p:txBody>
      </p:sp>
    </p:spTree>
    <p:extLst>
      <p:ext uri="{BB962C8B-B14F-4D97-AF65-F5344CB8AC3E}">
        <p14:creationId xmlns:p14="http://schemas.microsoft.com/office/powerpoint/2010/main" val="3748663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A4204A-D456-6833-822C-CBD3C2AC2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410F8-C3E3-8FA8-1DB8-7F75E5DA69B8}"/>
              </a:ext>
            </a:extLst>
          </p:cNvPr>
          <p:cNvSpPr>
            <a:spLocks noGrp="1"/>
          </p:cNvSpPr>
          <p:nvPr>
            <p:ph type="title"/>
          </p:nvPr>
        </p:nvSpPr>
        <p:spPr/>
        <p:txBody>
          <a:bodyPr>
            <a:normAutofit/>
          </a:bodyPr>
          <a:lstStyle/>
          <a:p>
            <a:r>
              <a:rPr lang="en-US" sz="5400" dirty="0"/>
              <a:t>Meters in your </a:t>
            </a:r>
            <a:r>
              <a:rPr lang="en-US" sz="5400" dirty="0" err="1"/>
              <a:t>Meterboard</a:t>
            </a:r>
            <a:endParaRPr lang="en-US" sz="5400" dirty="0"/>
          </a:p>
        </p:txBody>
      </p:sp>
      <p:sp>
        <p:nvSpPr>
          <p:cNvPr id="4" name="Content Placeholder 3">
            <a:extLst>
              <a:ext uri="{FF2B5EF4-FFF2-40B4-BE49-F238E27FC236}">
                <a16:creationId xmlns:a16="http://schemas.microsoft.com/office/drawing/2014/main" id="{4E0EA241-AB59-1C73-A806-7BD3B7D4924E}"/>
              </a:ext>
            </a:extLst>
          </p:cNvPr>
          <p:cNvSpPr>
            <a:spLocks noGrp="1"/>
          </p:cNvSpPr>
          <p:nvPr>
            <p:ph sz="half" idx="2"/>
          </p:nvPr>
        </p:nvSpPr>
        <p:spPr>
          <a:xfrm>
            <a:off x="902677" y="1619250"/>
            <a:ext cx="10515600" cy="5084884"/>
          </a:xfrm>
        </p:spPr>
        <p:txBody>
          <a:bodyPr>
            <a:normAutofit fontScale="85000" lnSpcReduction="20000"/>
          </a:bodyPr>
          <a:lstStyle/>
          <a:p>
            <a:r>
              <a:rPr lang="en-US" sz="3000" dirty="0"/>
              <a:t>They ‘register’ your electricity usage and network feed-in</a:t>
            </a:r>
          </a:p>
          <a:p>
            <a:endParaRPr lang="en-US" sz="3000" dirty="0">
              <a:solidFill>
                <a:schemeClr val="accent2"/>
              </a:solidFill>
            </a:endParaRPr>
          </a:p>
          <a:p>
            <a:r>
              <a:rPr lang="en-US" sz="3000" dirty="0"/>
              <a:t>Smart meters are able to be read remotely</a:t>
            </a:r>
          </a:p>
          <a:p>
            <a:endParaRPr lang="en-US" sz="3000" dirty="0"/>
          </a:p>
          <a:p>
            <a:r>
              <a:rPr lang="en-US" sz="3000" dirty="0"/>
              <a:t>Old analogue meters require a meter reader</a:t>
            </a:r>
          </a:p>
          <a:p>
            <a:pPr lvl="1"/>
            <a:r>
              <a:rPr lang="en-US" sz="3000" dirty="0"/>
              <a:t>You may get an ‘estimate’ read</a:t>
            </a:r>
          </a:p>
          <a:p>
            <a:endParaRPr lang="en-US" sz="3000" dirty="0">
              <a:solidFill>
                <a:schemeClr val="accent2"/>
              </a:solidFill>
            </a:endParaRPr>
          </a:p>
          <a:p>
            <a:r>
              <a:rPr lang="en-US" sz="3000" dirty="0"/>
              <a:t>Smart meters may have more than one register, </a:t>
            </a:r>
            <a:br>
              <a:rPr lang="en-US" sz="3000" dirty="0"/>
            </a:br>
            <a:r>
              <a:rPr lang="en-US" sz="3000" dirty="0"/>
              <a:t>especially if you have 3-phase power to the property</a:t>
            </a:r>
          </a:p>
          <a:p>
            <a:endParaRPr lang="en-US" sz="3000" dirty="0"/>
          </a:p>
          <a:p>
            <a:r>
              <a:rPr lang="en-US" sz="3000" dirty="0"/>
              <a:t>Shows on your bill as a meter or register reading</a:t>
            </a:r>
          </a:p>
          <a:p>
            <a:pPr lvl="1"/>
            <a:r>
              <a:rPr lang="en-US" sz="3100" dirty="0"/>
              <a:t>‘start’ and ‘finish’ number for the period of the bill</a:t>
            </a:r>
          </a:p>
          <a:p>
            <a:pPr marL="457200" lvl="1" indent="0">
              <a:buNone/>
            </a:pPr>
            <a:br>
              <a:rPr lang="en-US" sz="2000" dirty="0"/>
            </a:br>
            <a:endParaRPr lang="en-US" sz="2000" dirty="0"/>
          </a:p>
          <a:p>
            <a:endParaRPr lang="en-US" sz="2000" dirty="0"/>
          </a:p>
        </p:txBody>
      </p:sp>
      <p:pic>
        <p:nvPicPr>
          <p:cNvPr id="3" name="Picture 2">
            <a:extLst>
              <a:ext uri="{FF2B5EF4-FFF2-40B4-BE49-F238E27FC236}">
                <a16:creationId xmlns:a16="http://schemas.microsoft.com/office/drawing/2014/main" id="{4EA68F4D-E89B-0148-6C3A-E73863B72067}"/>
              </a:ext>
            </a:extLst>
          </p:cNvPr>
          <p:cNvPicPr>
            <a:picLocks noChangeAspect="1"/>
          </p:cNvPicPr>
          <p:nvPr/>
        </p:nvPicPr>
        <p:blipFill>
          <a:blip r:embed="rId3"/>
          <a:stretch>
            <a:fillRect/>
          </a:stretch>
        </p:blipFill>
        <p:spPr>
          <a:xfrm>
            <a:off x="8972007" y="2097430"/>
            <a:ext cx="1933575" cy="2362200"/>
          </a:xfrm>
          <a:prstGeom prst="rect">
            <a:avLst/>
          </a:prstGeom>
        </p:spPr>
      </p:pic>
    </p:spTree>
    <p:extLst>
      <p:ext uri="{BB962C8B-B14F-4D97-AF65-F5344CB8AC3E}">
        <p14:creationId xmlns:p14="http://schemas.microsoft.com/office/powerpoint/2010/main" val="33392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6FBF9D-3A93-370E-D449-979CAC1D0CA9}"/>
              </a:ext>
            </a:extLst>
          </p:cNvPr>
          <p:cNvPicPr>
            <a:picLocks noChangeAspect="1"/>
          </p:cNvPicPr>
          <p:nvPr/>
        </p:nvPicPr>
        <p:blipFill>
          <a:blip r:embed="rId2"/>
          <a:srcRect l="31994" t="52993" r="13133" b="6441"/>
          <a:stretch>
            <a:fillRect/>
          </a:stretch>
        </p:blipFill>
        <p:spPr>
          <a:xfrm>
            <a:off x="0" y="763929"/>
            <a:ext cx="11818313" cy="4641448"/>
          </a:xfrm>
          <a:prstGeom prst="rect">
            <a:avLst/>
          </a:prstGeom>
        </p:spPr>
      </p:pic>
    </p:spTree>
    <p:extLst>
      <p:ext uri="{BB962C8B-B14F-4D97-AF65-F5344CB8AC3E}">
        <p14:creationId xmlns:p14="http://schemas.microsoft.com/office/powerpoint/2010/main" val="274193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39AD50E-5402-62C4-5B70-4E43846894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DCB138-6952-301F-1876-F6F996C59149}"/>
              </a:ext>
            </a:extLst>
          </p:cNvPr>
          <p:cNvPicPr>
            <a:picLocks noChangeAspect="1"/>
          </p:cNvPicPr>
          <p:nvPr/>
        </p:nvPicPr>
        <p:blipFill>
          <a:blip r:embed="rId3"/>
          <a:srcRect l="21076" t="50000" r="19114" b="10194"/>
          <a:stretch>
            <a:fillRect/>
          </a:stretch>
        </p:blipFill>
        <p:spPr>
          <a:xfrm>
            <a:off x="207526" y="396433"/>
            <a:ext cx="11776948" cy="4163993"/>
          </a:xfrm>
          <a:prstGeom prst="rect">
            <a:avLst/>
          </a:prstGeom>
        </p:spPr>
      </p:pic>
      <p:sp>
        <p:nvSpPr>
          <p:cNvPr id="4" name="TextBox 3">
            <a:extLst>
              <a:ext uri="{FF2B5EF4-FFF2-40B4-BE49-F238E27FC236}">
                <a16:creationId xmlns:a16="http://schemas.microsoft.com/office/drawing/2014/main" id="{DD3B92CE-0AE6-9F18-0397-F155A8192602}"/>
              </a:ext>
            </a:extLst>
          </p:cNvPr>
          <p:cNvSpPr txBox="1"/>
          <p:nvPr/>
        </p:nvSpPr>
        <p:spPr>
          <a:xfrm>
            <a:off x="1085850" y="4892040"/>
            <a:ext cx="10001250" cy="1569660"/>
          </a:xfrm>
          <a:prstGeom prst="rect">
            <a:avLst/>
          </a:prstGeom>
          <a:noFill/>
        </p:spPr>
        <p:txBody>
          <a:bodyPr wrap="square" rtlCol="0">
            <a:spAutoFit/>
          </a:bodyPr>
          <a:lstStyle/>
          <a:p>
            <a:r>
              <a:rPr lang="en-AU" sz="3200" dirty="0">
                <a:solidFill>
                  <a:schemeClr val="accent2"/>
                </a:solidFill>
              </a:rPr>
              <a:t>‘B’ register = solar feed in</a:t>
            </a:r>
          </a:p>
          <a:p>
            <a:r>
              <a:rPr lang="en-AU" sz="3200" dirty="0">
                <a:solidFill>
                  <a:schemeClr val="accent2"/>
                </a:solidFill>
              </a:rPr>
              <a:t>‘E1’ register = General use </a:t>
            </a:r>
          </a:p>
          <a:p>
            <a:r>
              <a:rPr lang="en-AU" sz="3200" dirty="0">
                <a:solidFill>
                  <a:schemeClr val="accent2"/>
                </a:solidFill>
              </a:rPr>
              <a:t>‘E2’ register = Controlled load</a:t>
            </a:r>
          </a:p>
        </p:txBody>
      </p:sp>
    </p:spTree>
    <p:extLst>
      <p:ext uri="{BB962C8B-B14F-4D97-AF65-F5344CB8AC3E}">
        <p14:creationId xmlns:p14="http://schemas.microsoft.com/office/powerpoint/2010/main" val="150543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err="1"/>
              <a:t>Analyse</a:t>
            </a:r>
            <a:r>
              <a:rPr lang="en-US" sz="5400" dirty="0"/>
              <a:t> your bill</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49329" y="1555252"/>
            <a:ext cx="10571285" cy="1873747"/>
          </a:xfrm>
        </p:spPr>
        <p:txBody>
          <a:bodyPr>
            <a:normAutofit fontScale="92500" lnSpcReduction="10000"/>
          </a:bodyPr>
          <a:lstStyle/>
          <a:p>
            <a:r>
              <a:rPr lang="en-US" sz="2600" dirty="0"/>
              <a:t>How much electricity am I using compared to an average user?</a:t>
            </a:r>
          </a:p>
          <a:p>
            <a:pPr lvl="1"/>
            <a:r>
              <a:rPr lang="en-US" sz="2400" dirty="0"/>
              <a:t>Average house  </a:t>
            </a:r>
            <a:r>
              <a:rPr lang="en-US" sz="2400" dirty="0">
                <a:solidFill>
                  <a:schemeClr val="accent2">
                    <a:lumMod val="75000"/>
                  </a:schemeClr>
                </a:solidFill>
              </a:rPr>
              <a:t>15kWh </a:t>
            </a:r>
            <a:r>
              <a:rPr lang="en-US" sz="2400" dirty="0">
                <a:solidFill>
                  <a:schemeClr val="accent2">
                    <a:lumMod val="75000"/>
                  </a:schemeClr>
                </a:solidFill>
                <a:sym typeface="Symbol" panose="05050102010706020507" pitchFamily="18" charset="2"/>
              </a:rPr>
              <a:t> 20kWh per day</a:t>
            </a:r>
            <a:endParaRPr lang="en-US" sz="2400" dirty="0">
              <a:solidFill>
                <a:schemeClr val="accent2">
                  <a:lumMod val="75000"/>
                </a:schemeClr>
              </a:solidFill>
            </a:endParaRPr>
          </a:p>
          <a:p>
            <a:pPr marL="0" indent="0">
              <a:buNone/>
            </a:pPr>
            <a:endParaRPr lang="en-US" sz="2600" dirty="0"/>
          </a:p>
          <a:p>
            <a:pPr marL="0" indent="0">
              <a:buNone/>
            </a:pPr>
            <a:br>
              <a:rPr lang="en-US" sz="2200" dirty="0"/>
            </a:br>
            <a:endParaRPr lang="en-US" sz="2200" dirty="0"/>
          </a:p>
          <a:p>
            <a:endParaRPr lang="en-US" sz="2000" dirty="0"/>
          </a:p>
        </p:txBody>
      </p:sp>
      <p:pic>
        <p:nvPicPr>
          <p:cNvPr id="5" name="Picture 4">
            <a:extLst>
              <a:ext uri="{FF2B5EF4-FFF2-40B4-BE49-F238E27FC236}">
                <a16:creationId xmlns:a16="http://schemas.microsoft.com/office/drawing/2014/main" id="{8D209701-0189-4277-8C5F-E1F5FBAD57B7}"/>
              </a:ext>
            </a:extLst>
          </p:cNvPr>
          <p:cNvPicPr>
            <a:picLocks noChangeAspect="1"/>
          </p:cNvPicPr>
          <p:nvPr/>
        </p:nvPicPr>
        <p:blipFill>
          <a:blip r:embed="rId3"/>
          <a:srcRect l="21457" t="37625" r="20916" b="25741"/>
          <a:stretch>
            <a:fillRect/>
          </a:stretch>
        </p:blipFill>
        <p:spPr>
          <a:xfrm>
            <a:off x="520860" y="2510501"/>
            <a:ext cx="11530651" cy="3894208"/>
          </a:xfrm>
          <a:prstGeom prst="rect">
            <a:avLst/>
          </a:prstGeom>
        </p:spPr>
      </p:pic>
    </p:spTree>
    <p:extLst>
      <p:ext uri="{BB962C8B-B14F-4D97-AF65-F5344CB8AC3E}">
        <p14:creationId xmlns:p14="http://schemas.microsoft.com/office/powerpoint/2010/main" val="32037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BE4AB4-5CB9-B9A3-C5AD-2661A8D1A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30CC1-43C8-A637-C571-5232F1699E12}"/>
              </a:ext>
            </a:extLst>
          </p:cNvPr>
          <p:cNvSpPr>
            <a:spLocks noGrp="1"/>
          </p:cNvSpPr>
          <p:nvPr>
            <p:ph type="title"/>
          </p:nvPr>
        </p:nvSpPr>
        <p:spPr/>
        <p:txBody>
          <a:bodyPr>
            <a:normAutofit/>
          </a:bodyPr>
          <a:lstStyle/>
          <a:p>
            <a:r>
              <a:rPr lang="en-US" sz="5400" dirty="0"/>
              <a:t>Group Exercise</a:t>
            </a:r>
          </a:p>
        </p:txBody>
      </p:sp>
      <p:sp>
        <p:nvSpPr>
          <p:cNvPr id="4" name="Content Placeholder 3">
            <a:extLst>
              <a:ext uri="{FF2B5EF4-FFF2-40B4-BE49-F238E27FC236}">
                <a16:creationId xmlns:a16="http://schemas.microsoft.com/office/drawing/2014/main" id="{DED3A834-0918-E51D-7C3A-D6DCBF5E8F61}"/>
              </a:ext>
            </a:extLst>
          </p:cNvPr>
          <p:cNvSpPr>
            <a:spLocks noGrp="1"/>
          </p:cNvSpPr>
          <p:nvPr>
            <p:ph sz="half" idx="2"/>
          </p:nvPr>
        </p:nvSpPr>
        <p:spPr>
          <a:xfrm>
            <a:off x="902676" y="1619250"/>
            <a:ext cx="10776179" cy="5084884"/>
          </a:xfrm>
        </p:spPr>
        <p:txBody>
          <a:bodyPr>
            <a:normAutofit fontScale="62500" lnSpcReduction="20000"/>
          </a:bodyPr>
          <a:lstStyle/>
          <a:p>
            <a:pPr marL="514350" indent="-514350">
              <a:lnSpc>
                <a:spcPct val="160000"/>
              </a:lnSpc>
              <a:spcBef>
                <a:spcPts val="600"/>
              </a:spcBef>
              <a:buFont typeface="+mj-lt"/>
              <a:buAutoNum type="arabicPeriod"/>
            </a:pPr>
            <a:r>
              <a:rPr lang="en-US" sz="3200" dirty="0"/>
              <a:t>Find your NMI number on your bill</a:t>
            </a:r>
          </a:p>
          <a:p>
            <a:pPr marL="514350" indent="-514350">
              <a:lnSpc>
                <a:spcPct val="160000"/>
              </a:lnSpc>
              <a:spcBef>
                <a:spcPts val="600"/>
              </a:spcBef>
              <a:buFont typeface="+mj-lt"/>
              <a:buAutoNum type="arabicPeriod"/>
            </a:pPr>
            <a:r>
              <a:rPr lang="en-US" sz="3200" dirty="0"/>
              <a:t>Your contract: Fixed rate tariff or Time-of-use tariff?</a:t>
            </a:r>
          </a:p>
          <a:p>
            <a:pPr marL="514350" indent="-514350">
              <a:lnSpc>
                <a:spcPct val="160000"/>
              </a:lnSpc>
              <a:spcBef>
                <a:spcPts val="600"/>
              </a:spcBef>
              <a:buFont typeface="+mj-lt"/>
              <a:buAutoNum type="arabicPeriod"/>
            </a:pPr>
            <a:r>
              <a:rPr lang="en-US" sz="3200" dirty="0"/>
              <a:t>What is your daily supply rate cost?</a:t>
            </a:r>
          </a:p>
          <a:p>
            <a:pPr marL="514350" indent="-514350">
              <a:lnSpc>
                <a:spcPct val="160000"/>
              </a:lnSpc>
              <a:spcBef>
                <a:spcPts val="600"/>
              </a:spcBef>
              <a:buFont typeface="+mj-lt"/>
              <a:buAutoNum type="arabicPeriod"/>
            </a:pPr>
            <a:r>
              <a:rPr lang="en-US" sz="3200" dirty="0"/>
              <a:t>What are the various tariff rates you are paying?</a:t>
            </a:r>
          </a:p>
          <a:p>
            <a:pPr marL="514350" indent="-514350">
              <a:lnSpc>
                <a:spcPct val="160000"/>
              </a:lnSpc>
              <a:spcBef>
                <a:spcPts val="600"/>
              </a:spcBef>
              <a:buFont typeface="+mj-lt"/>
              <a:buAutoNum type="arabicPeriod"/>
            </a:pPr>
            <a:r>
              <a:rPr lang="en-US" sz="3200" dirty="0"/>
              <a:t>How many days/period is your bill for?</a:t>
            </a:r>
          </a:p>
          <a:p>
            <a:pPr marL="514350" indent="-514350">
              <a:lnSpc>
                <a:spcPct val="160000"/>
              </a:lnSpc>
              <a:spcBef>
                <a:spcPts val="600"/>
              </a:spcBef>
              <a:buFont typeface="+mj-lt"/>
              <a:buAutoNum type="arabicPeriod"/>
            </a:pPr>
            <a:r>
              <a:rPr lang="en-US" sz="3200" dirty="0"/>
              <a:t>Based on your daily usage, does it seem about right or not?</a:t>
            </a:r>
          </a:p>
          <a:p>
            <a:pPr>
              <a:lnSpc>
                <a:spcPct val="160000"/>
              </a:lnSpc>
              <a:spcBef>
                <a:spcPts val="600"/>
              </a:spcBef>
            </a:pPr>
            <a:endParaRPr lang="en-US" sz="3200" dirty="0"/>
          </a:p>
          <a:p>
            <a:pPr marL="0" indent="0">
              <a:lnSpc>
                <a:spcPct val="120000"/>
              </a:lnSpc>
              <a:spcBef>
                <a:spcPts val="600"/>
              </a:spcBef>
              <a:buNone/>
            </a:pPr>
            <a:r>
              <a:rPr lang="en-US" sz="3200" dirty="0">
                <a:solidFill>
                  <a:schemeClr val="accent2"/>
                </a:solidFill>
              </a:rPr>
              <a:t>Given what you have learnt about energy consumption and tariff rates, in order to reduce your bill, what is one thing you could consider doing?</a:t>
            </a:r>
            <a:endParaRPr lang="en-US" sz="2400" dirty="0"/>
          </a:p>
          <a:p>
            <a:endParaRPr lang="en-US" sz="2000" dirty="0">
              <a:solidFill>
                <a:schemeClr val="accent2"/>
              </a:solidFill>
            </a:endParaRPr>
          </a:p>
          <a:p>
            <a:pPr marL="457200" lvl="1" indent="0">
              <a:buNone/>
            </a:pPr>
            <a:br>
              <a:rPr lang="en-US" sz="2000" dirty="0"/>
            </a:br>
            <a:endParaRPr lang="en-US" sz="2000" dirty="0"/>
          </a:p>
          <a:p>
            <a:endParaRPr lang="en-US" sz="2000" dirty="0"/>
          </a:p>
        </p:txBody>
      </p:sp>
    </p:spTree>
    <p:extLst>
      <p:ext uri="{BB962C8B-B14F-4D97-AF65-F5344CB8AC3E}">
        <p14:creationId xmlns:p14="http://schemas.microsoft.com/office/powerpoint/2010/main" val="3846583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Don’t pay the ‘lazy tax’</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49329" y="1522536"/>
            <a:ext cx="10571285" cy="5198705"/>
          </a:xfrm>
        </p:spPr>
        <p:txBody>
          <a:bodyPr>
            <a:normAutofit lnSpcReduction="10000"/>
          </a:bodyPr>
          <a:lstStyle/>
          <a:p>
            <a:r>
              <a:rPr lang="en-US" sz="3600" dirty="0"/>
              <a:t>Shop around regularly!</a:t>
            </a:r>
          </a:p>
          <a:p>
            <a:r>
              <a:rPr lang="en-US" sz="3600" dirty="0"/>
              <a:t>Ask for a better deal </a:t>
            </a:r>
            <a:r>
              <a:rPr lang="en-US" sz="2600" i="1" dirty="0"/>
              <a:t>(they keep them under the counter!)</a:t>
            </a:r>
            <a:endParaRPr lang="en-US" sz="3600" i="1" dirty="0"/>
          </a:p>
          <a:p>
            <a:endParaRPr lang="en-US" sz="3200" dirty="0"/>
          </a:p>
          <a:p>
            <a:endParaRPr lang="en-US" sz="3200" dirty="0"/>
          </a:p>
          <a:p>
            <a:endParaRPr lang="en-US" sz="3200" dirty="0"/>
          </a:p>
          <a:p>
            <a:endParaRPr lang="en-US" sz="3200" dirty="0"/>
          </a:p>
          <a:p>
            <a:endParaRPr lang="en-US" sz="3200" dirty="0"/>
          </a:p>
          <a:p>
            <a:endParaRPr lang="en-US" sz="3200" dirty="0"/>
          </a:p>
          <a:p>
            <a:r>
              <a:rPr lang="en-US" sz="3200" dirty="0">
                <a:solidFill>
                  <a:schemeClr val="accent2"/>
                </a:solidFill>
                <a:hlinkClick r:id="rId2"/>
              </a:rPr>
              <a:t>https://www.energymadeeasy.gov.au/</a:t>
            </a:r>
            <a:r>
              <a:rPr lang="en-US" sz="3200" dirty="0">
                <a:solidFill>
                  <a:schemeClr val="accent2"/>
                </a:solidFill>
              </a:rPr>
              <a:t>	</a:t>
            </a:r>
            <a:br>
              <a:rPr lang="en-US" sz="2200" dirty="0"/>
            </a:br>
            <a:endParaRPr lang="en-US" sz="2200" dirty="0"/>
          </a:p>
          <a:p>
            <a:endParaRPr lang="en-US" sz="2000" dirty="0"/>
          </a:p>
        </p:txBody>
      </p:sp>
      <p:pic>
        <p:nvPicPr>
          <p:cNvPr id="5" name="Picture 4">
            <a:extLst>
              <a:ext uri="{FF2B5EF4-FFF2-40B4-BE49-F238E27FC236}">
                <a16:creationId xmlns:a16="http://schemas.microsoft.com/office/drawing/2014/main" id="{D9A6ADE7-52DD-66D9-9076-5D6BC78BBA51}"/>
              </a:ext>
            </a:extLst>
          </p:cNvPr>
          <p:cNvPicPr>
            <a:picLocks noChangeAspect="1"/>
          </p:cNvPicPr>
          <p:nvPr/>
        </p:nvPicPr>
        <p:blipFill>
          <a:blip r:embed="rId3"/>
          <a:stretch>
            <a:fillRect/>
          </a:stretch>
        </p:blipFill>
        <p:spPr>
          <a:xfrm>
            <a:off x="839788" y="2491132"/>
            <a:ext cx="8056871" cy="3261515"/>
          </a:xfrm>
          <a:prstGeom prst="rect">
            <a:avLst/>
          </a:prstGeom>
        </p:spPr>
      </p:pic>
    </p:spTree>
    <p:extLst>
      <p:ext uri="{BB962C8B-B14F-4D97-AF65-F5344CB8AC3E}">
        <p14:creationId xmlns:p14="http://schemas.microsoft.com/office/powerpoint/2010/main" val="10332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B332D8-9BB1-13B1-8EF1-B91441346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9EAD1-D6EE-7F5D-96C1-6276A2312C55}"/>
              </a:ext>
            </a:extLst>
          </p:cNvPr>
          <p:cNvSpPr>
            <a:spLocks noGrp="1"/>
          </p:cNvSpPr>
          <p:nvPr>
            <p:ph type="title"/>
          </p:nvPr>
        </p:nvSpPr>
        <p:spPr/>
        <p:txBody>
          <a:bodyPr>
            <a:normAutofit/>
          </a:bodyPr>
          <a:lstStyle/>
          <a:p>
            <a:r>
              <a:rPr lang="en-US" sz="5400" dirty="0"/>
              <a:t>Objectives for today</a:t>
            </a:r>
          </a:p>
        </p:txBody>
      </p:sp>
      <p:sp>
        <p:nvSpPr>
          <p:cNvPr id="4" name="Content Placeholder 3">
            <a:extLst>
              <a:ext uri="{FF2B5EF4-FFF2-40B4-BE49-F238E27FC236}">
                <a16:creationId xmlns:a16="http://schemas.microsoft.com/office/drawing/2014/main" id="{E920A1FF-B2EC-564A-B84E-5775472B4EF6}"/>
              </a:ext>
            </a:extLst>
          </p:cNvPr>
          <p:cNvSpPr>
            <a:spLocks noGrp="1"/>
          </p:cNvSpPr>
          <p:nvPr>
            <p:ph sz="half" idx="2"/>
          </p:nvPr>
        </p:nvSpPr>
        <p:spPr>
          <a:xfrm>
            <a:off x="902677" y="2105758"/>
            <a:ext cx="11030822" cy="4598376"/>
          </a:xfrm>
        </p:spPr>
        <p:txBody>
          <a:bodyPr>
            <a:normAutofit fontScale="85000" lnSpcReduction="20000"/>
          </a:bodyPr>
          <a:lstStyle/>
          <a:p>
            <a:pPr>
              <a:lnSpc>
                <a:spcPct val="120000"/>
              </a:lnSpc>
              <a:spcBef>
                <a:spcPts val="0"/>
              </a:spcBef>
              <a:spcAft>
                <a:spcPts val="600"/>
              </a:spcAft>
            </a:pPr>
            <a:r>
              <a:rPr lang="en-US" sz="3200" dirty="0"/>
              <a:t>Explain the difference between ‘power’ and ‘energy’</a:t>
            </a:r>
          </a:p>
          <a:p>
            <a:pPr>
              <a:lnSpc>
                <a:spcPct val="120000"/>
              </a:lnSpc>
              <a:spcBef>
                <a:spcPts val="0"/>
              </a:spcBef>
              <a:spcAft>
                <a:spcPts val="600"/>
              </a:spcAft>
            </a:pPr>
            <a:r>
              <a:rPr lang="en-US" sz="3200" dirty="0"/>
              <a:t>Identify big energy using appliances in the home</a:t>
            </a:r>
          </a:p>
          <a:p>
            <a:pPr>
              <a:lnSpc>
                <a:spcPct val="120000"/>
              </a:lnSpc>
              <a:spcBef>
                <a:spcPts val="0"/>
              </a:spcBef>
              <a:spcAft>
                <a:spcPts val="600"/>
              </a:spcAft>
            </a:pPr>
            <a:r>
              <a:rPr lang="en-US" sz="3200" dirty="0"/>
              <a:t>Locate your NMI number </a:t>
            </a:r>
          </a:p>
          <a:p>
            <a:pPr>
              <a:lnSpc>
                <a:spcPct val="120000"/>
              </a:lnSpc>
              <a:spcBef>
                <a:spcPts val="0"/>
              </a:spcBef>
              <a:spcAft>
                <a:spcPts val="600"/>
              </a:spcAft>
            </a:pPr>
            <a:r>
              <a:rPr lang="en-US" sz="3200" dirty="0"/>
              <a:t>Identify the different tariffs and tariff pricing on your electricity bill</a:t>
            </a:r>
          </a:p>
          <a:p>
            <a:pPr>
              <a:lnSpc>
                <a:spcPct val="120000"/>
              </a:lnSpc>
              <a:spcBef>
                <a:spcPts val="0"/>
              </a:spcBef>
              <a:spcAft>
                <a:spcPts val="600"/>
              </a:spcAft>
            </a:pPr>
            <a:r>
              <a:rPr lang="en-US" sz="3200" dirty="0" err="1"/>
              <a:t>Analyse</a:t>
            </a:r>
            <a:r>
              <a:rPr lang="en-US" sz="3200" dirty="0"/>
              <a:t> the total cost of your electricity bill and compare to community averages</a:t>
            </a:r>
          </a:p>
          <a:p>
            <a:pPr>
              <a:lnSpc>
                <a:spcPct val="120000"/>
              </a:lnSpc>
              <a:spcBef>
                <a:spcPts val="0"/>
              </a:spcBef>
              <a:spcAft>
                <a:spcPts val="600"/>
              </a:spcAft>
            </a:pPr>
            <a:r>
              <a:rPr lang="en-US" sz="3200" dirty="0"/>
              <a:t>Assess and consider practical actions you could take to reduce your electricity bill</a:t>
            </a:r>
          </a:p>
          <a:p>
            <a:endParaRPr lang="en-US" sz="2000" dirty="0"/>
          </a:p>
        </p:txBody>
      </p:sp>
    </p:spTree>
    <p:extLst>
      <p:ext uri="{BB962C8B-B14F-4D97-AF65-F5344CB8AC3E}">
        <p14:creationId xmlns:p14="http://schemas.microsoft.com/office/powerpoint/2010/main" val="301275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pPr algn="ctr"/>
            <a:r>
              <a:rPr lang="en-US" sz="5400" dirty="0"/>
              <a:t>“Power” and “Energy”</a:t>
            </a:r>
          </a:p>
        </p:txBody>
      </p:sp>
      <p:pic>
        <p:nvPicPr>
          <p:cNvPr id="3" name="Picture 2">
            <a:extLst>
              <a:ext uri="{FF2B5EF4-FFF2-40B4-BE49-F238E27FC236}">
                <a16:creationId xmlns:a16="http://schemas.microsoft.com/office/drawing/2014/main" id="{09AF6099-8A51-BA72-2CC9-AD29C769CC7A}"/>
              </a:ext>
            </a:extLst>
          </p:cNvPr>
          <p:cNvPicPr>
            <a:picLocks noChangeAspect="1"/>
          </p:cNvPicPr>
          <p:nvPr/>
        </p:nvPicPr>
        <p:blipFill>
          <a:blip r:embed="rId3"/>
          <a:stretch>
            <a:fillRect/>
          </a:stretch>
        </p:blipFill>
        <p:spPr>
          <a:xfrm>
            <a:off x="1993327" y="1690688"/>
            <a:ext cx="7874257" cy="4442393"/>
          </a:xfrm>
          <a:prstGeom prst="rect">
            <a:avLst/>
          </a:prstGeom>
        </p:spPr>
      </p:pic>
    </p:spTree>
    <p:extLst>
      <p:ext uri="{BB962C8B-B14F-4D97-AF65-F5344CB8AC3E}">
        <p14:creationId xmlns:p14="http://schemas.microsoft.com/office/powerpoint/2010/main" val="2458293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fontScale="90000"/>
          </a:bodyPr>
          <a:lstStyle/>
          <a:p>
            <a:r>
              <a:rPr lang="en-US" sz="5400" dirty="0"/>
              <a:t>“</a:t>
            </a:r>
            <a:r>
              <a:rPr lang="en-US" sz="5400" dirty="0">
                <a:solidFill>
                  <a:schemeClr val="accent2">
                    <a:lumMod val="75000"/>
                  </a:schemeClr>
                </a:solidFill>
              </a:rPr>
              <a:t>Power</a:t>
            </a:r>
            <a:r>
              <a:rPr lang="en-US" sz="5400" dirty="0"/>
              <a:t>”         and           “</a:t>
            </a:r>
            <a:r>
              <a:rPr lang="en-US" sz="5400" dirty="0">
                <a:solidFill>
                  <a:srgbClr val="FF0000"/>
                </a:solidFill>
              </a:rPr>
              <a:t>Energy</a:t>
            </a:r>
            <a:r>
              <a:rPr lang="en-US" sz="5400" dirty="0"/>
              <a:t>”</a:t>
            </a:r>
          </a:p>
        </p:txBody>
      </p:sp>
      <p:pic>
        <p:nvPicPr>
          <p:cNvPr id="6" name="Picture 5">
            <a:extLst>
              <a:ext uri="{FF2B5EF4-FFF2-40B4-BE49-F238E27FC236}">
                <a16:creationId xmlns:a16="http://schemas.microsoft.com/office/drawing/2014/main" id="{FE18DC77-9F9B-2846-87A9-AC1E70AA3CC7}"/>
              </a:ext>
            </a:extLst>
          </p:cNvPr>
          <p:cNvPicPr>
            <a:picLocks noChangeAspect="1"/>
          </p:cNvPicPr>
          <p:nvPr/>
        </p:nvPicPr>
        <p:blipFill>
          <a:blip r:embed="rId3"/>
          <a:stretch>
            <a:fillRect/>
          </a:stretch>
        </p:blipFill>
        <p:spPr>
          <a:xfrm>
            <a:off x="1158379" y="2642585"/>
            <a:ext cx="9875242" cy="3017435"/>
          </a:xfrm>
          <a:prstGeom prst="rect">
            <a:avLst/>
          </a:prstGeom>
        </p:spPr>
      </p:pic>
      <p:cxnSp>
        <p:nvCxnSpPr>
          <p:cNvPr id="8" name="Straight Arrow Connector 7">
            <a:extLst>
              <a:ext uri="{FF2B5EF4-FFF2-40B4-BE49-F238E27FC236}">
                <a16:creationId xmlns:a16="http://schemas.microsoft.com/office/drawing/2014/main" id="{BA48AFAC-A11E-ABC8-E0B3-4B51C02D7334}"/>
              </a:ext>
            </a:extLst>
          </p:cNvPr>
          <p:cNvCxnSpPr>
            <a:cxnSpLocks/>
          </p:cNvCxnSpPr>
          <p:nvPr/>
        </p:nvCxnSpPr>
        <p:spPr>
          <a:xfrm>
            <a:off x="9676435" y="1423686"/>
            <a:ext cx="370390" cy="1805651"/>
          </a:xfrm>
          <a:prstGeom prst="straightConnector1">
            <a:avLst/>
          </a:prstGeom>
          <a:ln w="635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BC02090D-D21C-2160-8F3C-EDFA647DFE19}"/>
              </a:ext>
            </a:extLst>
          </p:cNvPr>
          <p:cNvCxnSpPr>
            <a:cxnSpLocks/>
          </p:cNvCxnSpPr>
          <p:nvPr/>
        </p:nvCxnSpPr>
        <p:spPr>
          <a:xfrm>
            <a:off x="2330370" y="1423685"/>
            <a:ext cx="185195" cy="2118167"/>
          </a:xfrm>
          <a:prstGeom prst="straightConnector1">
            <a:avLst/>
          </a:prstGeom>
          <a:ln w="635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8430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3D8050-2908-0343-70EA-591966F84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FA4A7-2A2B-853E-88BA-96D42A8EF2D9}"/>
              </a:ext>
            </a:extLst>
          </p:cNvPr>
          <p:cNvSpPr>
            <a:spLocks noGrp="1"/>
          </p:cNvSpPr>
          <p:nvPr>
            <p:ph type="title"/>
          </p:nvPr>
        </p:nvSpPr>
        <p:spPr/>
        <p:txBody>
          <a:bodyPr>
            <a:normAutofit/>
          </a:bodyPr>
          <a:lstStyle/>
          <a:p>
            <a:pPr algn="ctr"/>
            <a:r>
              <a:rPr lang="en-US" sz="5400" dirty="0"/>
              <a:t>“</a:t>
            </a:r>
            <a:r>
              <a:rPr lang="en-US" sz="5400" dirty="0">
                <a:solidFill>
                  <a:schemeClr val="accent2"/>
                </a:solidFill>
              </a:rPr>
              <a:t>Power</a:t>
            </a:r>
            <a:r>
              <a:rPr lang="en-US" sz="5400" dirty="0"/>
              <a:t>”</a:t>
            </a:r>
          </a:p>
        </p:txBody>
      </p:sp>
      <p:sp>
        <p:nvSpPr>
          <p:cNvPr id="4" name="Content Placeholder 3">
            <a:extLst>
              <a:ext uri="{FF2B5EF4-FFF2-40B4-BE49-F238E27FC236}">
                <a16:creationId xmlns:a16="http://schemas.microsoft.com/office/drawing/2014/main" id="{7EBB6323-F047-561F-6EF5-B557B693785B}"/>
              </a:ext>
            </a:extLst>
          </p:cNvPr>
          <p:cNvSpPr>
            <a:spLocks noGrp="1"/>
          </p:cNvSpPr>
          <p:nvPr>
            <p:ph sz="half" idx="2"/>
          </p:nvPr>
        </p:nvSpPr>
        <p:spPr>
          <a:xfrm>
            <a:off x="902676" y="1690687"/>
            <a:ext cx="10571285" cy="5013447"/>
          </a:xfrm>
        </p:spPr>
        <p:txBody>
          <a:bodyPr>
            <a:normAutofit lnSpcReduction="10000"/>
          </a:bodyPr>
          <a:lstStyle/>
          <a:p>
            <a:r>
              <a:rPr lang="en-US" sz="3200" b="1" dirty="0">
                <a:solidFill>
                  <a:schemeClr val="accent2"/>
                </a:solidFill>
              </a:rPr>
              <a:t>Power</a:t>
            </a:r>
            <a:r>
              <a:rPr lang="en-US" sz="3200" dirty="0"/>
              <a:t> is the instantaneous amount of electricity being used</a:t>
            </a:r>
          </a:p>
          <a:p>
            <a:endParaRPr lang="en-US" sz="3200" dirty="0"/>
          </a:p>
          <a:p>
            <a:r>
              <a:rPr lang="en-US" sz="3200" dirty="0"/>
              <a:t>Measured in ‘Watts’ (W) </a:t>
            </a:r>
            <a:r>
              <a:rPr lang="en-US" sz="3200" i="1" dirty="0"/>
              <a:t>[a thousand Watts is a kilowatt, kW]</a:t>
            </a:r>
          </a:p>
          <a:p>
            <a:endParaRPr lang="en-US" sz="3200" i="1" dirty="0"/>
          </a:p>
          <a:p>
            <a:r>
              <a:rPr lang="en-US" sz="3200" dirty="0"/>
              <a:t>Electrical appliances are rated in </a:t>
            </a:r>
            <a:r>
              <a:rPr lang="en-US" sz="3200" dirty="0">
                <a:solidFill>
                  <a:schemeClr val="accent2"/>
                </a:solidFill>
              </a:rPr>
              <a:t>Watts</a:t>
            </a:r>
            <a:r>
              <a:rPr lang="en-US" sz="3200" dirty="0"/>
              <a:t> or </a:t>
            </a:r>
            <a:br>
              <a:rPr lang="en-US" sz="3200" dirty="0"/>
            </a:br>
            <a:r>
              <a:rPr lang="en-US" sz="3200" dirty="0">
                <a:solidFill>
                  <a:schemeClr val="accent2"/>
                </a:solidFill>
              </a:rPr>
              <a:t>kilo Watts (kW) </a:t>
            </a:r>
            <a:r>
              <a:rPr lang="en-US" sz="3200" dirty="0"/>
              <a:t>– the bigger the number the more power required to make them work.</a:t>
            </a:r>
          </a:p>
          <a:p>
            <a:pPr marL="0" indent="0">
              <a:buNone/>
            </a:pPr>
            <a:br>
              <a:rPr lang="en-US" sz="2600" dirty="0"/>
            </a:br>
            <a:endParaRPr lang="en-US" sz="2600" dirty="0"/>
          </a:p>
          <a:p>
            <a:endParaRPr lang="en-US" sz="2000" dirty="0"/>
          </a:p>
        </p:txBody>
      </p:sp>
    </p:spTree>
    <p:extLst>
      <p:ext uri="{BB962C8B-B14F-4D97-AF65-F5344CB8AC3E}">
        <p14:creationId xmlns:p14="http://schemas.microsoft.com/office/powerpoint/2010/main" val="406519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			“</a:t>
            </a:r>
            <a:r>
              <a:rPr lang="en-US" sz="5400" dirty="0">
                <a:solidFill>
                  <a:srgbClr val="FF0000"/>
                </a:solidFill>
              </a:rPr>
              <a:t>Energy</a:t>
            </a:r>
            <a:r>
              <a:rPr lang="en-US" sz="5400" dirty="0"/>
              <a:t>”</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6" y="1690687"/>
            <a:ext cx="10571285" cy="5013447"/>
          </a:xfrm>
        </p:spPr>
        <p:txBody>
          <a:bodyPr>
            <a:normAutofit/>
          </a:bodyPr>
          <a:lstStyle/>
          <a:p>
            <a:r>
              <a:rPr lang="en-US" sz="3200" b="1" dirty="0">
                <a:solidFill>
                  <a:srgbClr val="FF0000"/>
                </a:solidFill>
              </a:rPr>
              <a:t>Energy</a:t>
            </a:r>
            <a:r>
              <a:rPr lang="en-US" sz="3200" dirty="0"/>
              <a:t> is </a:t>
            </a:r>
            <a:r>
              <a:rPr lang="en-US" sz="3200" dirty="0">
                <a:solidFill>
                  <a:schemeClr val="accent2"/>
                </a:solidFill>
              </a:rPr>
              <a:t>Power x Time</a:t>
            </a:r>
          </a:p>
          <a:p>
            <a:endParaRPr lang="en-US" sz="3200" dirty="0"/>
          </a:p>
          <a:p>
            <a:r>
              <a:rPr lang="en-US" sz="3200" dirty="0"/>
              <a:t>Electrical energy is measured in </a:t>
            </a:r>
            <a:r>
              <a:rPr lang="en-US" sz="3200" b="1" dirty="0" err="1">
                <a:solidFill>
                  <a:srgbClr val="FF0000"/>
                </a:solidFill>
              </a:rPr>
              <a:t>watt.hours</a:t>
            </a:r>
            <a:r>
              <a:rPr lang="en-US" sz="3200" b="1" dirty="0">
                <a:solidFill>
                  <a:srgbClr val="FF0000"/>
                </a:solidFill>
              </a:rPr>
              <a:t> (</a:t>
            </a:r>
            <a:r>
              <a:rPr lang="en-US" sz="3200" b="1" dirty="0" err="1">
                <a:solidFill>
                  <a:srgbClr val="FF0000"/>
                </a:solidFill>
              </a:rPr>
              <a:t>Wh</a:t>
            </a:r>
            <a:r>
              <a:rPr lang="en-US" sz="3200" b="1" dirty="0">
                <a:solidFill>
                  <a:srgbClr val="FF0000"/>
                </a:solidFill>
              </a:rPr>
              <a:t>)</a:t>
            </a:r>
          </a:p>
          <a:p>
            <a:endParaRPr lang="en-US" sz="3200" b="1" dirty="0">
              <a:solidFill>
                <a:schemeClr val="accent2">
                  <a:lumMod val="75000"/>
                </a:schemeClr>
              </a:solidFill>
            </a:endParaRPr>
          </a:p>
          <a:p>
            <a:r>
              <a:rPr lang="en-US" sz="3200" dirty="0"/>
              <a:t>A thousand watts of electric power used over an hour is </a:t>
            </a:r>
            <a:r>
              <a:rPr lang="en-US" sz="3200" b="1" dirty="0">
                <a:solidFill>
                  <a:srgbClr val="FF0000"/>
                </a:solidFill>
              </a:rPr>
              <a:t>1 </a:t>
            </a:r>
            <a:r>
              <a:rPr lang="en-US" sz="3200" b="1" dirty="0" err="1">
                <a:solidFill>
                  <a:srgbClr val="FF0000"/>
                </a:solidFill>
              </a:rPr>
              <a:t>kilowatt.hour</a:t>
            </a:r>
            <a:r>
              <a:rPr lang="en-US" sz="3200" b="1" dirty="0">
                <a:solidFill>
                  <a:srgbClr val="FF0000"/>
                </a:solidFill>
              </a:rPr>
              <a:t> (kWh)</a:t>
            </a:r>
          </a:p>
          <a:p>
            <a:pPr marL="0" indent="0">
              <a:buNone/>
            </a:pPr>
            <a:br>
              <a:rPr lang="en-US" sz="2400" dirty="0"/>
            </a:br>
            <a:endParaRPr lang="en-US" sz="2400" dirty="0"/>
          </a:p>
          <a:p>
            <a:endParaRPr lang="en-US" sz="2000" dirty="0"/>
          </a:p>
        </p:txBody>
      </p:sp>
    </p:spTree>
    <p:extLst>
      <p:ext uri="{BB962C8B-B14F-4D97-AF65-F5344CB8AC3E}">
        <p14:creationId xmlns:p14="http://schemas.microsoft.com/office/powerpoint/2010/main" val="2858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B6FAC8-0660-F110-F8FE-95FC6234B5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0687A1-6D8D-B9C9-4D9F-B0BCCDDC14F3}"/>
              </a:ext>
            </a:extLst>
          </p:cNvPr>
          <p:cNvPicPr>
            <a:picLocks noChangeAspect="1"/>
          </p:cNvPicPr>
          <p:nvPr/>
        </p:nvPicPr>
        <p:blipFill>
          <a:blip r:embed="rId3"/>
          <a:stretch>
            <a:fillRect/>
          </a:stretch>
        </p:blipFill>
        <p:spPr>
          <a:xfrm>
            <a:off x="7303625" y="4164256"/>
            <a:ext cx="3785545" cy="2701987"/>
          </a:xfrm>
          <a:prstGeom prst="rect">
            <a:avLst/>
          </a:prstGeom>
        </p:spPr>
      </p:pic>
      <p:sp>
        <p:nvSpPr>
          <p:cNvPr id="2" name="Title 1">
            <a:extLst>
              <a:ext uri="{FF2B5EF4-FFF2-40B4-BE49-F238E27FC236}">
                <a16:creationId xmlns:a16="http://schemas.microsoft.com/office/drawing/2014/main" id="{C59970AE-237D-EF52-E935-811D9FCCFD51}"/>
              </a:ext>
            </a:extLst>
          </p:cNvPr>
          <p:cNvSpPr>
            <a:spLocks noGrp="1"/>
          </p:cNvSpPr>
          <p:nvPr>
            <p:ph type="title"/>
          </p:nvPr>
        </p:nvSpPr>
        <p:spPr/>
        <p:txBody>
          <a:bodyPr>
            <a:normAutofit/>
          </a:bodyPr>
          <a:lstStyle/>
          <a:p>
            <a:r>
              <a:rPr lang="en-US" sz="5400" dirty="0"/>
              <a:t>			“</a:t>
            </a:r>
            <a:r>
              <a:rPr lang="en-US" sz="5400" dirty="0">
                <a:solidFill>
                  <a:srgbClr val="FF0000"/>
                </a:solidFill>
              </a:rPr>
              <a:t>Energy</a:t>
            </a:r>
            <a:r>
              <a:rPr lang="en-US" sz="5400" dirty="0"/>
              <a:t>”</a:t>
            </a:r>
          </a:p>
        </p:txBody>
      </p:sp>
      <p:sp>
        <p:nvSpPr>
          <p:cNvPr id="4" name="Content Placeholder 3">
            <a:extLst>
              <a:ext uri="{FF2B5EF4-FFF2-40B4-BE49-F238E27FC236}">
                <a16:creationId xmlns:a16="http://schemas.microsoft.com/office/drawing/2014/main" id="{70C868DA-6AD8-B22D-6A6C-8CF59359D233}"/>
              </a:ext>
            </a:extLst>
          </p:cNvPr>
          <p:cNvSpPr>
            <a:spLocks noGrp="1"/>
          </p:cNvSpPr>
          <p:nvPr>
            <p:ph sz="half" idx="2"/>
          </p:nvPr>
        </p:nvSpPr>
        <p:spPr>
          <a:xfrm>
            <a:off x="902676" y="1690687"/>
            <a:ext cx="10571285" cy="5013447"/>
          </a:xfrm>
        </p:spPr>
        <p:txBody>
          <a:bodyPr>
            <a:normAutofit/>
          </a:bodyPr>
          <a:lstStyle/>
          <a:p>
            <a:endParaRPr lang="en-US" sz="2600" dirty="0"/>
          </a:p>
          <a:p>
            <a:r>
              <a:rPr lang="en-US" sz="2600" dirty="0"/>
              <a:t>Two appliances with the same power rating – 2kW</a:t>
            </a:r>
          </a:p>
          <a:p>
            <a:endParaRPr lang="en-US" sz="2600" dirty="0"/>
          </a:p>
          <a:p>
            <a:r>
              <a:rPr lang="en-US" sz="2600" dirty="0"/>
              <a:t>Electric kettle, 2kW, takes a minute to boil</a:t>
            </a:r>
          </a:p>
          <a:p>
            <a:pPr lvl="1"/>
            <a:r>
              <a:rPr lang="en-US" sz="2400" dirty="0">
                <a:solidFill>
                  <a:schemeClr val="bg2">
                    <a:lumMod val="50000"/>
                  </a:schemeClr>
                </a:solidFill>
              </a:rPr>
              <a:t>2kW x 40c/kWh </a:t>
            </a:r>
            <a:r>
              <a:rPr lang="en-US" sz="2400" dirty="0">
                <a:solidFill>
                  <a:schemeClr val="bg2">
                    <a:lumMod val="50000"/>
                  </a:schemeClr>
                </a:solidFill>
                <a:sym typeface="Symbol" panose="05050102010706020507" pitchFamily="18" charset="2"/>
              </a:rPr>
              <a:t>x 1/60 = </a:t>
            </a:r>
            <a:r>
              <a:rPr lang="en-US" sz="2400" b="1" dirty="0">
                <a:solidFill>
                  <a:schemeClr val="bg2">
                    <a:lumMod val="50000"/>
                  </a:schemeClr>
                </a:solidFill>
                <a:sym typeface="Symbol" panose="05050102010706020507" pitchFamily="18" charset="2"/>
              </a:rPr>
              <a:t>1.3 cents</a:t>
            </a:r>
          </a:p>
          <a:p>
            <a:pPr lvl="1"/>
            <a:endParaRPr lang="en-US" sz="2400" dirty="0">
              <a:solidFill>
                <a:schemeClr val="bg2">
                  <a:lumMod val="50000"/>
                </a:schemeClr>
              </a:solidFill>
              <a:sym typeface="Symbol" panose="05050102010706020507" pitchFamily="18" charset="2"/>
            </a:endParaRPr>
          </a:p>
          <a:p>
            <a:pPr marL="228600" lvl="1">
              <a:spcBef>
                <a:spcPts val="1000"/>
              </a:spcBef>
            </a:pPr>
            <a:r>
              <a:rPr lang="en-US" sz="2600" dirty="0"/>
              <a:t>Bar radiator, 2000W (2kW) used for 2 hours = 4kWh</a:t>
            </a:r>
          </a:p>
          <a:p>
            <a:pPr lvl="1"/>
            <a:r>
              <a:rPr lang="en-US" sz="2400" dirty="0">
                <a:solidFill>
                  <a:schemeClr val="bg2">
                    <a:lumMod val="50000"/>
                  </a:schemeClr>
                </a:solidFill>
              </a:rPr>
              <a:t>2kW x 40c/kWh x 2 hours,</a:t>
            </a:r>
            <a:br>
              <a:rPr lang="en-US" sz="2400" dirty="0">
                <a:solidFill>
                  <a:schemeClr val="bg2">
                    <a:lumMod val="50000"/>
                  </a:schemeClr>
                </a:solidFill>
              </a:rPr>
            </a:br>
            <a:r>
              <a:rPr lang="en-US" sz="2400" dirty="0">
                <a:solidFill>
                  <a:schemeClr val="bg2">
                    <a:lumMod val="50000"/>
                  </a:schemeClr>
                </a:solidFill>
              </a:rPr>
              <a:t>therefore </a:t>
            </a:r>
            <a:r>
              <a:rPr lang="en-US" sz="2400" b="1" dirty="0">
                <a:solidFill>
                  <a:schemeClr val="bg2">
                    <a:lumMod val="50000"/>
                  </a:schemeClr>
                </a:solidFill>
              </a:rPr>
              <a:t>$1.60 </a:t>
            </a:r>
            <a:r>
              <a:rPr lang="en-US" sz="2400" dirty="0">
                <a:solidFill>
                  <a:schemeClr val="bg2">
                    <a:lumMod val="50000"/>
                  </a:schemeClr>
                </a:solidFill>
              </a:rPr>
              <a:t>to run for 2 hours</a:t>
            </a:r>
            <a:br>
              <a:rPr lang="en-US" sz="2400" dirty="0"/>
            </a:br>
            <a:endParaRPr lang="en-US" sz="2400" dirty="0"/>
          </a:p>
          <a:p>
            <a:endParaRPr lang="en-US" sz="2000" dirty="0"/>
          </a:p>
        </p:txBody>
      </p:sp>
      <p:pic>
        <p:nvPicPr>
          <p:cNvPr id="6" name="Picture 5">
            <a:extLst>
              <a:ext uri="{FF2B5EF4-FFF2-40B4-BE49-F238E27FC236}">
                <a16:creationId xmlns:a16="http://schemas.microsoft.com/office/drawing/2014/main" id="{EC42E167-FA31-10CD-A363-ACAB12AB66AB}"/>
              </a:ext>
            </a:extLst>
          </p:cNvPr>
          <p:cNvPicPr>
            <a:picLocks noChangeAspect="1"/>
          </p:cNvPicPr>
          <p:nvPr/>
        </p:nvPicPr>
        <p:blipFill>
          <a:blip r:embed="rId4"/>
          <a:stretch>
            <a:fillRect/>
          </a:stretch>
        </p:blipFill>
        <p:spPr>
          <a:xfrm>
            <a:off x="9156762" y="2294713"/>
            <a:ext cx="1995296" cy="1995296"/>
          </a:xfrm>
          <a:prstGeom prst="rect">
            <a:avLst/>
          </a:prstGeom>
        </p:spPr>
      </p:pic>
    </p:spTree>
    <p:extLst>
      <p:ext uri="{BB962C8B-B14F-4D97-AF65-F5344CB8AC3E}">
        <p14:creationId xmlns:p14="http://schemas.microsoft.com/office/powerpoint/2010/main" val="5702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solidFill>
                  <a:schemeClr val="accent2">
                    <a:lumMod val="75000"/>
                  </a:schemeClr>
                </a:solidFill>
              </a:rPr>
              <a:t>“Electrical Energy</a:t>
            </a:r>
            <a:r>
              <a:rPr lang="en-US" sz="5400" dirty="0"/>
              <a:t>”</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902676" y="1690687"/>
            <a:ext cx="10571285" cy="5013447"/>
          </a:xfrm>
        </p:spPr>
        <p:txBody>
          <a:bodyPr>
            <a:normAutofit/>
          </a:bodyPr>
          <a:lstStyle/>
          <a:p>
            <a:r>
              <a:rPr lang="en-US" sz="3600" dirty="0"/>
              <a:t>The amount of electricity (energy) you use and get charged $$ for =</a:t>
            </a:r>
          </a:p>
          <a:p>
            <a:pPr lvl="1">
              <a:lnSpc>
                <a:spcPct val="200000"/>
              </a:lnSpc>
            </a:pPr>
            <a:r>
              <a:rPr lang="en-US" sz="3200" dirty="0"/>
              <a:t>Rating of the appliance</a:t>
            </a:r>
          </a:p>
          <a:p>
            <a:pPr lvl="1">
              <a:lnSpc>
                <a:spcPct val="200000"/>
              </a:lnSpc>
            </a:pPr>
            <a:r>
              <a:rPr lang="en-US" sz="3200" dirty="0"/>
              <a:t>How long it is consuming electricity</a:t>
            </a:r>
          </a:p>
          <a:p>
            <a:pPr lvl="1">
              <a:lnSpc>
                <a:spcPct val="200000"/>
              </a:lnSpc>
            </a:pPr>
            <a:r>
              <a:rPr lang="en-US" sz="3200" dirty="0"/>
              <a:t>Shows on your bill as </a:t>
            </a:r>
            <a:r>
              <a:rPr lang="en-US" sz="3200" b="1" dirty="0">
                <a:solidFill>
                  <a:schemeClr val="accent2">
                    <a:lumMod val="75000"/>
                  </a:schemeClr>
                </a:solidFill>
              </a:rPr>
              <a:t>kWh</a:t>
            </a:r>
          </a:p>
          <a:p>
            <a:pPr lvl="1"/>
            <a:endParaRPr lang="en-US" sz="2200" dirty="0"/>
          </a:p>
          <a:p>
            <a:endParaRPr lang="en-US" sz="2000" dirty="0"/>
          </a:p>
        </p:txBody>
      </p:sp>
    </p:spTree>
    <p:extLst>
      <p:ext uri="{BB962C8B-B14F-4D97-AF65-F5344CB8AC3E}">
        <p14:creationId xmlns:p14="http://schemas.microsoft.com/office/powerpoint/2010/main" val="5483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19F73-B6C2-4A43-95E2-833EC48925FE}">
  <ds:schemaRefs>
    <ds:schemaRef ds:uri="71af3243-3dd4-4a8d-8c0d-dd76da1f02a5"/>
    <ds:schemaRef ds:uri="http://schemas.microsoft.com/office/2006/metadata/properties"/>
    <ds:schemaRef ds:uri="16c05727-aa75-4e4a-9b5f-8a80a1165891"/>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1024</TotalTime>
  <Words>1093</Words>
  <Application>Microsoft Office PowerPoint</Application>
  <PresentationFormat>Widescreen</PresentationFormat>
  <Paragraphs>192</Paragraphs>
  <Slides>29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vt:lpstr>
      <vt:lpstr>Calibri</vt:lpstr>
      <vt:lpstr>Symbol</vt:lpstr>
      <vt:lpstr>Univers</vt:lpstr>
      <vt:lpstr>GradientUnivers</vt:lpstr>
      <vt:lpstr>Understanding your electricity bill</vt:lpstr>
      <vt:lpstr>Reading your electricity bill</vt:lpstr>
      <vt:lpstr>Objectives for today</vt:lpstr>
      <vt:lpstr>“Power” and “Energy”</vt:lpstr>
      <vt:lpstr>“Power”         and           “Energy”</vt:lpstr>
      <vt:lpstr>“Power”</vt:lpstr>
      <vt:lpstr>   “Energy”</vt:lpstr>
      <vt:lpstr>   “Energy”</vt:lpstr>
      <vt:lpstr>“Electrical Energy”</vt:lpstr>
      <vt:lpstr>Big electricity energy appliances</vt:lpstr>
      <vt:lpstr>Big electricity energy appliances</vt:lpstr>
      <vt:lpstr>Big electricity energy appliances</vt:lpstr>
      <vt:lpstr>Big electricity energy appliances</vt:lpstr>
      <vt:lpstr>Big electricity energy appliances</vt:lpstr>
      <vt:lpstr>Big electricity energy appliances</vt:lpstr>
      <vt:lpstr>‘Zombie’ appliances</vt:lpstr>
      <vt:lpstr>Supply charge</vt:lpstr>
      <vt:lpstr>Tariffs</vt:lpstr>
      <vt:lpstr>Tariffs</vt:lpstr>
      <vt:lpstr>Time of Use – Essential Energy</vt:lpstr>
      <vt:lpstr>Feed-In Tariff</vt:lpstr>
      <vt:lpstr>PowerPoint Presentation</vt:lpstr>
      <vt:lpstr>What is the meter/register reading?</vt:lpstr>
      <vt:lpstr>Meters in your Meterboard</vt:lpstr>
      <vt:lpstr>PowerPoint Presentation</vt:lpstr>
      <vt:lpstr>PowerPoint Presentation</vt:lpstr>
      <vt:lpstr>Analyse your bill</vt:lpstr>
      <vt:lpstr>Group Exercise</vt:lpstr>
      <vt:lpstr>Don’t pay the ‘lazy tax’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Demystifying Electricity</dc:title>
  <dc:creator>David Neyle</dc:creator>
  <cp:lastModifiedBy>David Neyle</cp:lastModifiedBy>
  <cp:revision>28</cp:revision>
  <dcterms:created xsi:type="dcterms:W3CDTF">2022-09-28T00:33:28Z</dcterms:created>
  <dcterms:modified xsi:type="dcterms:W3CDTF">2025-08-24T08:26:08Z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